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jpg"/><Relationship Id="rId5" Type="http://schemas.openxmlformats.org/officeDocument/2006/relationships/image" Target="../media/image-10-5.jp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jpg"/><Relationship Id="rId5" Type="http://schemas.openxmlformats.org/officeDocument/2006/relationships/image" Target="../media/image-11-5.jp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jpg"/><Relationship Id="rId5" Type="http://schemas.openxmlformats.org/officeDocument/2006/relationships/image" Target="../media/image-12-5.jp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jpg"/><Relationship Id="rId5" Type="http://schemas.openxmlformats.org/officeDocument/2006/relationships/image" Target="../media/image-13-5.jp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jpg"/><Relationship Id="rId5" Type="http://schemas.openxmlformats.org/officeDocument/2006/relationships/image" Target="../media/image-14-5.jp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jpg"/><Relationship Id="rId5" Type="http://schemas.openxmlformats.org/officeDocument/2006/relationships/image" Target="../media/image-15-5.jp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jpg"/><Relationship Id="rId5" Type="http://schemas.openxmlformats.org/officeDocument/2006/relationships/image" Target="../media/image-16-5.jp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jpg"/><Relationship Id="rId5" Type="http://schemas.openxmlformats.org/officeDocument/2006/relationships/image" Target="../media/image-17-5.jpg"/><Relationship Id="rId6" Type="http://schemas.openxmlformats.org/officeDocument/2006/relationships/image" Target="../media/image-17-6.jpg"/><Relationship Id="rId7" Type="http://schemas.openxmlformats.org/officeDocument/2006/relationships/image" Target="../media/image-17-7.jp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jp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jpg"/><Relationship Id="rId5" Type="http://schemas.openxmlformats.org/officeDocument/2006/relationships/image" Target="../media/image-9-5.jp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3F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365760"/>
            <a:ext cx="1280160" cy="73152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2720" y="457200"/>
            <a:ext cx="1371600" cy="64922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182880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D4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FACILITATOR TRAINING DAY · يوم تدريب الميسّرين</a:t>
            </a: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731520" y="2286000"/>
            <a:ext cx="10698480" cy="7772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Summer Camp 2026 — Our Family, Our Unity</a:t>
            </a:r>
            <a:endParaRPr lang="en-US" sz="4000" dirty="0"/>
          </a:p>
        </p:txBody>
      </p:sp>
      <p:sp>
        <p:nvSpPr>
          <p:cNvPr id="6" name="Text 2"/>
          <p:cNvSpPr/>
          <p:nvPr/>
        </p:nvSpPr>
        <p:spPr>
          <a:xfrm>
            <a:off x="731520" y="3108960"/>
            <a:ext cx="10698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ar-SA" altLang="en-US" sz="3000" b="1" dirty="0">
                <a:solidFill>
                  <a:srgbClr val="9BDC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المخيم الصيفي ٢٠٢٦ — أسرتنا وحدتنا</a:t>
            </a:r>
            <a:endParaRPr lang="ar-SA" sz="3000" dirty="0"/>
          </a:p>
        </p:txBody>
      </p:sp>
      <p:sp>
        <p:nvSpPr>
          <p:cNvPr id="7" name="Text 3"/>
          <p:cNvSpPr/>
          <p:nvPr/>
        </p:nvSpPr>
        <p:spPr>
          <a:xfrm>
            <a:off x="731520" y="3977640"/>
            <a:ext cx="10698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2200" b="1" dirty="0">
                <a:solidFill>
                  <a:srgbClr val="DDB1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· Made in UAE: Smart Factory Challenge</a:t>
            </a:r>
            <a:endParaRPr lang="en-US" sz="220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ar-SA" altLang="en-US" sz="1800" dirty="0">
                <a:solidFill>
                  <a:srgbClr val="DDB1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المخيم الثاني · صنع في الإمارات: تحدي المصنع الذكي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731520" y="5120640"/>
            <a:ext cx="10698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9E8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 run every session — build it, code it, test it, celebrate it</a:t>
            </a:r>
            <a:endParaRPr lang="en-US" sz="14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9E8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كيف ندير كل جلسة — نبنيها ونبرمجها ونختبرها ونحتفل بها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960120" cy="54864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201168"/>
            <a:ext cx="105156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20040" y="6473952"/>
            <a:ext cx="8686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· Made in UAE — Smart Factory Challenge  ·  صنع في الإمارات — تحدي المصنع الذكي</a:t>
            </a:r>
            <a:endParaRPr lang="en-US" sz="900" dirty="0"/>
          </a:p>
        </p:txBody>
      </p:sp>
      <p:pic>
        <p:nvPicPr>
          <p:cNvPr id="5" name="Image 2" descr="media/image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040" y="6053328"/>
            <a:ext cx="301752" cy="685800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365760" y="841248"/>
            <a:ext cx="1371600" cy="566928"/>
          </a:xfrm>
          <a:prstGeom prst="roundRect">
            <a:avLst>
              <a:gd name="adj" fmla="val 16129"/>
            </a:avLst>
          </a:prstGeom>
          <a:solidFill>
            <a:srgbClr val="C4527E"/>
          </a:solidFill>
          <a:ln/>
        </p:spPr>
      </p:sp>
      <p:sp>
        <p:nvSpPr>
          <p:cNvPr id="7" name="Text 2"/>
          <p:cNvSpPr/>
          <p:nvPr/>
        </p:nvSpPr>
        <p:spPr>
          <a:xfrm>
            <a:off x="365760" y="841248"/>
            <a:ext cx="1371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2 · اليوم 2</a:t>
            </a:r>
            <a:endParaRPr lang="en-US" sz="1300" dirty="0"/>
          </a:p>
        </p:txBody>
      </p:sp>
      <p:sp>
        <p:nvSpPr>
          <p:cNvPr id="8" name="Text 3"/>
          <p:cNvSpPr/>
          <p:nvPr/>
        </p:nvSpPr>
        <p:spPr>
          <a:xfrm>
            <a:off x="1874520" y="841248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 Factory Door  /  Handling Robot Arm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8778240" y="841248"/>
            <a:ext cx="3063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13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باب المصنع الذكي / ذراع النقل الروبوتية</a:t>
            </a:r>
            <a:endParaRPr lang="ar-SA" sz="1300" dirty="0"/>
          </a:p>
        </p:txBody>
      </p:sp>
      <p:sp>
        <p:nvSpPr>
          <p:cNvPr id="10" name="Shape 5"/>
          <p:cNvSpPr/>
          <p:nvPr/>
        </p:nvSpPr>
        <p:spPr>
          <a:xfrm>
            <a:off x="411480" y="1554480"/>
            <a:ext cx="5486400" cy="4160520"/>
          </a:xfrm>
          <a:prstGeom prst="roundRect">
            <a:avLst>
              <a:gd name="adj" fmla="val 2637"/>
            </a:avLst>
          </a:prstGeom>
          <a:solidFill>
            <a:srgbClr val="F6E7C9"/>
          </a:solidFill>
          <a:ln/>
        </p:spPr>
      </p:sp>
      <p:sp>
        <p:nvSpPr>
          <p:cNvPr id="11" name="Text 6"/>
          <p:cNvSpPr/>
          <p:nvPr/>
        </p:nvSpPr>
        <p:spPr>
          <a:xfrm>
            <a:off x="594360" y="166420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Little Makers 5–8 · الصنّاع الصغار</a:t>
            </a:r>
            <a:endParaRPr lang="en-US" sz="1300" dirty="0"/>
          </a:p>
        </p:txBody>
      </p:sp>
      <p:pic>
        <p:nvPicPr>
          <p:cNvPr id="12" name="Image 3" descr="assets_c/prod_day2_0.jp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594360" y="2084832"/>
            <a:ext cx="2148840" cy="16002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880360" y="2011680"/>
            <a:ext cx="2834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2C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🔧 BUILD · البناء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 mechanism with servo + proximity sensor
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آلية الباب بمحرك سيرفو وحساس اقتراب</a:t>
            </a:r>
            <a:endParaRPr lang="en-US" sz="1050" dirty="0"/>
          </a:p>
        </p:txBody>
      </p:sp>
      <p:sp>
        <p:nvSpPr>
          <p:cNvPr id="14" name="Shape 8"/>
          <p:cNvSpPr/>
          <p:nvPr/>
        </p:nvSpPr>
        <p:spPr>
          <a:xfrm>
            <a:off x="594360" y="3886200"/>
            <a:ext cx="5120640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</p:spPr>
      </p:sp>
      <p:sp>
        <p:nvSpPr>
          <p:cNvPr id="15" name="Text 9"/>
          <p:cNvSpPr/>
          <p:nvPr/>
        </p:nvSpPr>
        <p:spPr>
          <a:xfrm>
            <a:off x="777240" y="4023360"/>
            <a:ext cx="475488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2C5E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💻 CODE · البرمجة — samples first · التجارب أولًا
</a:t>
            </a:r>
            <a:pPr algn="l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Sample: servo 0°→90°. Final: IF object → open, wait, close
</a:t>
            </a:r>
            <a:pPr algn="l" indent="0" marL="0">
              <a:lnSpc>
                <a:spcPct val="115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تجربة: سيرفو 0←90. النهائي: إذا اقترب جسم ← افتح ثم أغلق</a:t>
            </a:r>
            <a:endParaRPr lang="en-US" sz="1050" dirty="0"/>
          </a:p>
        </p:txBody>
      </p:sp>
      <p:sp>
        <p:nvSpPr>
          <p:cNvPr id="16" name="Shape 10"/>
          <p:cNvSpPr/>
          <p:nvPr/>
        </p:nvSpPr>
        <p:spPr>
          <a:xfrm>
            <a:off x="6309360" y="1554480"/>
            <a:ext cx="5486400" cy="4160520"/>
          </a:xfrm>
          <a:prstGeom prst="roundRect">
            <a:avLst>
              <a:gd name="adj" fmla="val 2637"/>
            </a:avLst>
          </a:prstGeom>
          <a:solidFill>
            <a:srgbClr val="CDEDF0"/>
          </a:solidFill>
          <a:ln/>
        </p:spPr>
      </p:sp>
      <p:sp>
        <p:nvSpPr>
          <p:cNvPr id="17" name="Text 11"/>
          <p:cNvSpPr/>
          <p:nvPr/>
        </p:nvSpPr>
        <p:spPr>
          <a:xfrm>
            <a:off x="6492240" y="166420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Junior Engineers 9–14 · المهندسون الناشئون</a:t>
            </a:r>
            <a:endParaRPr lang="en-US" sz="1300" dirty="0"/>
          </a:p>
        </p:txBody>
      </p:sp>
      <p:pic>
        <p:nvPicPr>
          <p:cNvPr id="18" name="Image 4" descr="assets_c/prod_day2_1.jp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6492240" y="2084832"/>
            <a:ext cx="2148840" cy="160020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8778240" y="2011680"/>
            <a:ext cx="2834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2C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🔧 BUILD · البناء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Assemble the robot arm, test every servo joint alone
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تجميع الذراع واختبار كل مفصل على حدة</a:t>
            </a:r>
            <a:endParaRPr lang="en-US" sz="1050" dirty="0"/>
          </a:p>
        </p:txBody>
      </p:sp>
      <p:sp>
        <p:nvSpPr>
          <p:cNvPr id="20" name="Shape 13"/>
          <p:cNvSpPr/>
          <p:nvPr/>
        </p:nvSpPr>
        <p:spPr>
          <a:xfrm>
            <a:off x="6492240" y="3886200"/>
            <a:ext cx="5120640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</p:spPr>
      </p:sp>
      <p:sp>
        <p:nvSpPr>
          <p:cNvPr id="21" name="Text 14"/>
          <p:cNvSpPr/>
          <p:nvPr/>
        </p:nvSpPr>
        <p:spPr>
          <a:xfrm>
            <a:off x="6675120" y="4023360"/>
            <a:ext cx="475488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2C5E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💻 CODE · البرمجة — samples first · التجارب أولًا
</a:t>
            </a:r>
            <a:pPr algn="l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Sample: move one joint. Final: pick → place → return
</a:t>
            </a:r>
            <a:pPr algn="l" indent="0" marL="0">
              <a:lnSpc>
                <a:spcPct val="115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تجربة: مفصل واحد. النهائي: التقط ← ضع ← عد</a:t>
            </a:r>
            <a:endParaRPr lang="en-US" sz="1050" dirty="0"/>
          </a:p>
        </p:txBody>
      </p:sp>
      <p:sp>
        <p:nvSpPr>
          <p:cNvPr id="22" name="Shape 15"/>
          <p:cNvSpPr/>
          <p:nvPr/>
        </p:nvSpPr>
        <p:spPr>
          <a:xfrm>
            <a:off x="411480" y="5870448"/>
            <a:ext cx="11384280" cy="457200"/>
          </a:xfrm>
          <a:prstGeom prst="roundRect">
            <a:avLst>
              <a:gd name="adj" fmla="val 16000"/>
            </a:avLst>
          </a:prstGeom>
          <a:solidFill>
            <a:srgbClr val="FFF7E8"/>
          </a:solidFill>
          <a:ln w="12700">
            <a:solidFill>
              <a:srgbClr val="DDB169"/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594360" y="5870448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 End of day · نهاية اليوم:  Doors open for robots; arms make their first pick · الأبواب تنفتح والأذرع تلتقط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960120" cy="54864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201168"/>
            <a:ext cx="105156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20040" y="6473952"/>
            <a:ext cx="8686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· Made in UAE — Smart Factory Challenge  ·  صنع في الإمارات — تحدي المصنع الذكي</a:t>
            </a:r>
            <a:endParaRPr lang="en-US" sz="900" dirty="0"/>
          </a:p>
        </p:txBody>
      </p:sp>
      <p:pic>
        <p:nvPicPr>
          <p:cNvPr id="5" name="Image 2" descr="media/image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040" y="6053328"/>
            <a:ext cx="301752" cy="685800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365760" y="841248"/>
            <a:ext cx="1371600" cy="566928"/>
          </a:xfrm>
          <a:prstGeom prst="roundRect">
            <a:avLst>
              <a:gd name="adj" fmla="val 16129"/>
            </a:avLst>
          </a:prstGeom>
          <a:solidFill>
            <a:srgbClr val="C4527E"/>
          </a:solidFill>
          <a:ln/>
        </p:spPr>
      </p:sp>
      <p:sp>
        <p:nvSpPr>
          <p:cNvPr id="7" name="Text 2"/>
          <p:cNvSpPr/>
          <p:nvPr/>
        </p:nvSpPr>
        <p:spPr>
          <a:xfrm>
            <a:off x="365760" y="841248"/>
            <a:ext cx="1371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3 · اليوم 3</a:t>
            </a:r>
            <a:endParaRPr lang="en-US" sz="1300" dirty="0"/>
          </a:p>
        </p:txBody>
      </p:sp>
      <p:sp>
        <p:nvSpPr>
          <p:cNvPr id="8" name="Text 3"/>
          <p:cNvSpPr/>
          <p:nvPr/>
        </p:nvSpPr>
        <p:spPr>
          <a:xfrm>
            <a:off x="1874520" y="841248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Factory Forklift Robot 🤖  /  Automated Robot Arm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8778240" y="841248"/>
            <a:ext cx="3063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13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روبوت رافعة المصنع / الذراع المؤتمتة</a:t>
            </a:r>
            <a:endParaRPr lang="ar-SA" sz="1300" dirty="0"/>
          </a:p>
        </p:txBody>
      </p:sp>
      <p:sp>
        <p:nvSpPr>
          <p:cNvPr id="10" name="Shape 5"/>
          <p:cNvSpPr/>
          <p:nvPr/>
        </p:nvSpPr>
        <p:spPr>
          <a:xfrm>
            <a:off x="411480" y="1554480"/>
            <a:ext cx="5486400" cy="4160520"/>
          </a:xfrm>
          <a:prstGeom prst="roundRect">
            <a:avLst>
              <a:gd name="adj" fmla="val 2637"/>
            </a:avLst>
          </a:prstGeom>
          <a:solidFill>
            <a:srgbClr val="F6E7C9"/>
          </a:solidFill>
          <a:ln/>
        </p:spPr>
      </p:sp>
      <p:sp>
        <p:nvSpPr>
          <p:cNvPr id="11" name="Text 6"/>
          <p:cNvSpPr/>
          <p:nvPr/>
        </p:nvSpPr>
        <p:spPr>
          <a:xfrm>
            <a:off x="594360" y="166420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Little Makers 5–8 · الصنّاع الصغار</a:t>
            </a:r>
            <a:endParaRPr lang="en-US" sz="1300" dirty="0"/>
          </a:p>
        </p:txBody>
      </p:sp>
      <p:pic>
        <p:nvPicPr>
          <p:cNvPr id="12" name="Image 3" descr="assets_c/prod_day3_0.jp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594360" y="2084832"/>
            <a:ext cx="2148840" cy="16002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880360" y="2011680"/>
            <a:ext cx="2834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2C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🔧 BUILD · البناء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THE ROBOT CAR — 20 steps, gripper + wiring check
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بناء سيارة الروبوت — 20 خطوة مع فحص التوصيلات</a:t>
            </a:r>
            <a:endParaRPr lang="en-US" sz="1050" dirty="0"/>
          </a:p>
        </p:txBody>
      </p:sp>
      <p:sp>
        <p:nvSpPr>
          <p:cNvPr id="14" name="Shape 8"/>
          <p:cNvSpPr/>
          <p:nvPr/>
        </p:nvSpPr>
        <p:spPr>
          <a:xfrm>
            <a:off x="594360" y="3886200"/>
            <a:ext cx="5120640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</p:spPr>
      </p:sp>
      <p:sp>
        <p:nvSpPr>
          <p:cNvPr id="15" name="Text 9"/>
          <p:cNvSpPr/>
          <p:nvPr/>
        </p:nvSpPr>
        <p:spPr>
          <a:xfrm>
            <a:off x="777240" y="4023360"/>
            <a:ext cx="475488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2C5E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💻 CODE · البرمجة — samples first · التجارب أولًا
</a:t>
            </a:r>
            <a:pPr algn="l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Samples: drive, gripper, sensor. Final: carry-the-box mission
</a:t>
            </a:r>
            <a:pPr algn="l" indent="0" marL="0">
              <a:lnSpc>
                <a:spcPct val="115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تجارب: حركة، مخلب، حساس. النهائي: مهمة نقل الصندوق</a:t>
            </a:r>
            <a:endParaRPr lang="en-US" sz="1050" dirty="0"/>
          </a:p>
        </p:txBody>
      </p:sp>
      <p:sp>
        <p:nvSpPr>
          <p:cNvPr id="16" name="Shape 10"/>
          <p:cNvSpPr/>
          <p:nvPr/>
        </p:nvSpPr>
        <p:spPr>
          <a:xfrm>
            <a:off x="6309360" y="1554480"/>
            <a:ext cx="5486400" cy="4160520"/>
          </a:xfrm>
          <a:prstGeom prst="roundRect">
            <a:avLst>
              <a:gd name="adj" fmla="val 2637"/>
            </a:avLst>
          </a:prstGeom>
          <a:solidFill>
            <a:srgbClr val="CDEDF0"/>
          </a:solidFill>
          <a:ln/>
        </p:spPr>
      </p:sp>
      <p:sp>
        <p:nvSpPr>
          <p:cNvPr id="17" name="Text 11"/>
          <p:cNvSpPr/>
          <p:nvPr/>
        </p:nvSpPr>
        <p:spPr>
          <a:xfrm>
            <a:off x="6492240" y="166420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Junior Engineers 9–14 · المهندسون الناشئون</a:t>
            </a:r>
            <a:endParaRPr lang="en-US" sz="1300" dirty="0"/>
          </a:p>
        </p:txBody>
      </p:sp>
      <p:pic>
        <p:nvPicPr>
          <p:cNvPr id="18" name="Image 4" descr="assets_c/prod_day3_1.jp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6492240" y="2084832"/>
            <a:ext cx="2148840" cy="160020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8778240" y="2011680"/>
            <a:ext cx="2834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2C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🔧 BUILD · البناء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Load Day-2 arm + add product-detect sensor
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ذراع الأمس + حساس اكتشاف المنتج</a:t>
            </a:r>
            <a:endParaRPr lang="en-US" sz="1050" dirty="0"/>
          </a:p>
        </p:txBody>
      </p:sp>
      <p:sp>
        <p:nvSpPr>
          <p:cNvPr id="20" name="Shape 13"/>
          <p:cNvSpPr/>
          <p:nvPr/>
        </p:nvSpPr>
        <p:spPr>
          <a:xfrm>
            <a:off x="6492240" y="3886200"/>
            <a:ext cx="5120640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</p:spPr>
      </p:sp>
      <p:sp>
        <p:nvSpPr>
          <p:cNvPr id="21" name="Text 14"/>
          <p:cNvSpPr/>
          <p:nvPr/>
        </p:nvSpPr>
        <p:spPr>
          <a:xfrm>
            <a:off x="6675120" y="4023360"/>
            <a:ext cx="475488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2C5E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💻 CODE · البرمجة — samples first · التجارب أولًا
</a:t>
            </a:r>
            <a:pPr algn="l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Loops &amp; conditions: pick-place ×5 with counter
</a:t>
            </a:r>
            <a:pPr algn="l" indent="0" marL="0">
              <a:lnSpc>
                <a:spcPct val="115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تكرار وشروط: التقاط ووضع ×5 مع عدّاد</a:t>
            </a:r>
            <a:endParaRPr lang="en-US" sz="1050" dirty="0"/>
          </a:p>
        </p:txBody>
      </p:sp>
      <p:sp>
        <p:nvSpPr>
          <p:cNvPr id="22" name="Shape 15"/>
          <p:cNvSpPr/>
          <p:nvPr/>
        </p:nvSpPr>
        <p:spPr>
          <a:xfrm>
            <a:off x="411480" y="5870448"/>
            <a:ext cx="11384280" cy="457200"/>
          </a:xfrm>
          <a:prstGeom prst="roundRect">
            <a:avLst>
              <a:gd name="adj" fmla="val 16000"/>
            </a:avLst>
          </a:prstGeom>
          <a:solidFill>
            <a:srgbClr val="FFF7E8"/>
          </a:solidFill>
          <a:ln w="12700">
            <a:solidFill>
              <a:srgbClr val="DDB169"/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594360" y="5870448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 End of day · نهاية اليوم:  The Robot Car Manual starts here! · دليل سيارة الروبوت يبدأ هنا!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960120" cy="54864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201168"/>
            <a:ext cx="105156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20040" y="6473952"/>
            <a:ext cx="8686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· Made in UAE — Smart Factory Challenge  ·  صنع في الإمارات — تحدي المصنع الذكي</a:t>
            </a:r>
            <a:endParaRPr lang="en-US" sz="900" dirty="0"/>
          </a:p>
        </p:txBody>
      </p:sp>
      <p:pic>
        <p:nvPicPr>
          <p:cNvPr id="5" name="Image 2" descr="media/image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040" y="6053328"/>
            <a:ext cx="301752" cy="685800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365760" y="841248"/>
            <a:ext cx="1371600" cy="566928"/>
          </a:xfrm>
          <a:prstGeom prst="roundRect">
            <a:avLst>
              <a:gd name="adj" fmla="val 16129"/>
            </a:avLst>
          </a:prstGeom>
          <a:solidFill>
            <a:srgbClr val="C4527E"/>
          </a:solidFill>
          <a:ln/>
        </p:spPr>
      </p:sp>
      <p:sp>
        <p:nvSpPr>
          <p:cNvPr id="7" name="Text 2"/>
          <p:cNvSpPr/>
          <p:nvPr/>
        </p:nvSpPr>
        <p:spPr>
          <a:xfrm>
            <a:off x="365760" y="841248"/>
            <a:ext cx="1371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4 · اليوم 4</a:t>
            </a:r>
            <a:endParaRPr lang="en-US" sz="1300" dirty="0"/>
          </a:p>
        </p:txBody>
      </p:sp>
      <p:sp>
        <p:nvSpPr>
          <p:cNvPr id="8" name="Text 3"/>
          <p:cNvSpPr/>
          <p:nvPr/>
        </p:nvSpPr>
        <p:spPr>
          <a:xfrm>
            <a:off x="1874520" y="841248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Line-Following Robot 🤖  /  Smart Conveyor Belt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8778240" y="841248"/>
            <a:ext cx="3063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13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روبوت تتبع المسار / خط النقل الذكي</a:t>
            </a:r>
            <a:endParaRPr lang="ar-SA" sz="1300" dirty="0"/>
          </a:p>
        </p:txBody>
      </p:sp>
      <p:sp>
        <p:nvSpPr>
          <p:cNvPr id="10" name="Shape 5"/>
          <p:cNvSpPr/>
          <p:nvPr/>
        </p:nvSpPr>
        <p:spPr>
          <a:xfrm>
            <a:off x="411480" y="1554480"/>
            <a:ext cx="5486400" cy="4160520"/>
          </a:xfrm>
          <a:prstGeom prst="roundRect">
            <a:avLst>
              <a:gd name="adj" fmla="val 2637"/>
            </a:avLst>
          </a:prstGeom>
          <a:solidFill>
            <a:srgbClr val="F6E7C9"/>
          </a:solidFill>
          <a:ln/>
        </p:spPr>
      </p:sp>
      <p:sp>
        <p:nvSpPr>
          <p:cNvPr id="11" name="Text 6"/>
          <p:cNvSpPr/>
          <p:nvPr/>
        </p:nvSpPr>
        <p:spPr>
          <a:xfrm>
            <a:off x="594360" y="166420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Little Makers 5–8 · الصنّاع الصغار</a:t>
            </a:r>
            <a:endParaRPr lang="en-US" sz="1300" dirty="0"/>
          </a:p>
        </p:txBody>
      </p:sp>
      <p:pic>
        <p:nvPicPr>
          <p:cNvPr id="12" name="Image 3" descr="assets_c/prod_day4_0.jp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594360" y="2084832"/>
            <a:ext cx="2148840" cy="16002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880360" y="2011680"/>
            <a:ext cx="2834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2C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🔧 BUILD · البناء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Re-aim the color sensor to face the floor
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توجيه حساس الألوان نحو الأرض</a:t>
            </a:r>
            <a:endParaRPr lang="en-US" sz="1050" dirty="0"/>
          </a:p>
        </p:txBody>
      </p:sp>
      <p:sp>
        <p:nvSpPr>
          <p:cNvPr id="14" name="Shape 8"/>
          <p:cNvSpPr/>
          <p:nvPr/>
        </p:nvSpPr>
        <p:spPr>
          <a:xfrm>
            <a:off x="594360" y="3886200"/>
            <a:ext cx="5120640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</p:spPr>
      </p:sp>
      <p:sp>
        <p:nvSpPr>
          <p:cNvPr id="15" name="Text 9"/>
          <p:cNvSpPr/>
          <p:nvPr/>
        </p:nvSpPr>
        <p:spPr>
          <a:xfrm>
            <a:off x="777240" y="4023360"/>
            <a:ext cx="475488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2C5E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💻 CODE · البرمجة — samples first · التجارب أولًا
</a:t>
            </a:r>
            <a:pPr algn="l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Sample v1: zig-zag follower → Final v3: smooth swing-steering
</a:t>
            </a:r>
            <a:pPr algn="l" indent="0" marL="0">
              <a:lnSpc>
                <a:spcPct val="115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تجربة 1: تتبع متعرج ← النهائي: انسيابي</a:t>
            </a:r>
            <a:endParaRPr lang="en-US" sz="1050" dirty="0"/>
          </a:p>
        </p:txBody>
      </p:sp>
      <p:sp>
        <p:nvSpPr>
          <p:cNvPr id="16" name="Shape 10"/>
          <p:cNvSpPr/>
          <p:nvPr/>
        </p:nvSpPr>
        <p:spPr>
          <a:xfrm>
            <a:off x="6309360" y="1554480"/>
            <a:ext cx="5486400" cy="4160520"/>
          </a:xfrm>
          <a:prstGeom prst="roundRect">
            <a:avLst>
              <a:gd name="adj" fmla="val 2637"/>
            </a:avLst>
          </a:prstGeom>
          <a:solidFill>
            <a:srgbClr val="CDEDF0"/>
          </a:solidFill>
          <a:ln/>
        </p:spPr>
      </p:sp>
      <p:sp>
        <p:nvSpPr>
          <p:cNvPr id="17" name="Text 11"/>
          <p:cNvSpPr/>
          <p:nvPr/>
        </p:nvSpPr>
        <p:spPr>
          <a:xfrm>
            <a:off x="6492240" y="166420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Junior Engineers 9–14 · المهندسون الناشئون</a:t>
            </a:r>
            <a:endParaRPr lang="en-US" sz="1300" dirty="0"/>
          </a:p>
        </p:txBody>
      </p:sp>
      <p:pic>
        <p:nvPicPr>
          <p:cNvPr id="18" name="Image 4" descr="assets_c/prod_day4_1.jp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6492240" y="2084832"/>
            <a:ext cx="2148840" cy="160020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8778240" y="2011680"/>
            <a:ext cx="2834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2C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🔧 BUILD · البناء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Conveyor frame + motor driver, belt test
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هيكل السير الناقل واختبار المحرك</a:t>
            </a:r>
            <a:endParaRPr lang="en-US" sz="1050" dirty="0"/>
          </a:p>
        </p:txBody>
      </p:sp>
      <p:sp>
        <p:nvSpPr>
          <p:cNvPr id="20" name="Shape 13"/>
          <p:cNvSpPr/>
          <p:nvPr/>
        </p:nvSpPr>
        <p:spPr>
          <a:xfrm>
            <a:off x="6492240" y="3886200"/>
            <a:ext cx="5120640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</p:spPr>
      </p:sp>
      <p:sp>
        <p:nvSpPr>
          <p:cNvPr id="21" name="Text 14"/>
          <p:cNvSpPr/>
          <p:nvPr/>
        </p:nvSpPr>
        <p:spPr>
          <a:xfrm>
            <a:off x="6675120" y="4023360"/>
            <a:ext cx="475488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2C5E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💻 CODE · البرمجة — samples first · التجارب أولًا
</a:t>
            </a:r>
            <a:pPr algn="l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speeds sample → sensors start/stop the belt
</a:t>
            </a:r>
            <a:pPr algn="l" indent="0" marL="0">
              <a:lnSpc>
                <a:spcPct val="115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ثلاث سرعات ← الحساسات تشغّل السير وتوقفه</a:t>
            </a:r>
            <a:endParaRPr lang="en-US" sz="1050" dirty="0"/>
          </a:p>
        </p:txBody>
      </p:sp>
      <p:sp>
        <p:nvSpPr>
          <p:cNvPr id="22" name="Shape 15"/>
          <p:cNvSpPr/>
          <p:nvPr/>
        </p:nvSpPr>
        <p:spPr>
          <a:xfrm>
            <a:off x="411480" y="5870448"/>
            <a:ext cx="11384280" cy="457200"/>
          </a:xfrm>
          <a:prstGeom prst="roundRect">
            <a:avLst>
              <a:gd name="adj" fmla="val 16000"/>
            </a:avLst>
          </a:prstGeom>
          <a:solidFill>
            <a:srgbClr val="FFF7E8"/>
          </a:solidFill>
          <a:ln w="12700">
            <a:solidFill>
              <a:srgbClr val="DDB169"/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594360" y="5870448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 End of day · نهاية اليوم:  Products move on their own · المنتجات تتحرك من تلقاء نفسها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960120" cy="54864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201168"/>
            <a:ext cx="105156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20040" y="6473952"/>
            <a:ext cx="8686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· Made in UAE — Smart Factory Challenge  ·  صنع في الإمارات — تحدي المصنع الذكي</a:t>
            </a:r>
            <a:endParaRPr lang="en-US" sz="900" dirty="0"/>
          </a:p>
        </p:txBody>
      </p:sp>
      <p:pic>
        <p:nvPicPr>
          <p:cNvPr id="5" name="Image 2" descr="media/image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040" y="6053328"/>
            <a:ext cx="301752" cy="685800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365760" y="841248"/>
            <a:ext cx="1371600" cy="566928"/>
          </a:xfrm>
          <a:prstGeom prst="roundRect">
            <a:avLst>
              <a:gd name="adj" fmla="val 16129"/>
            </a:avLst>
          </a:prstGeom>
          <a:solidFill>
            <a:srgbClr val="C4527E"/>
          </a:solidFill>
          <a:ln/>
        </p:spPr>
      </p:sp>
      <p:sp>
        <p:nvSpPr>
          <p:cNvPr id="7" name="Text 2"/>
          <p:cNvSpPr/>
          <p:nvPr/>
        </p:nvSpPr>
        <p:spPr>
          <a:xfrm>
            <a:off x="365760" y="841248"/>
            <a:ext cx="1371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5 · اليوم 5</a:t>
            </a:r>
            <a:endParaRPr lang="en-US" sz="1300" dirty="0"/>
          </a:p>
        </p:txBody>
      </p:sp>
      <p:sp>
        <p:nvSpPr>
          <p:cNvPr id="8" name="Text 3"/>
          <p:cNvSpPr/>
          <p:nvPr/>
        </p:nvSpPr>
        <p:spPr>
          <a:xfrm>
            <a:off x="1874520" y="841248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Handling Robot Arm 🤖  /  Quality Inspection System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8778240" y="841248"/>
            <a:ext cx="3063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13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ذراع النقل / نظام فحص الجودة</a:t>
            </a:r>
            <a:endParaRPr lang="ar-SA" sz="1300" dirty="0"/>
          </a:p>
        </p:txBody>
      </p:sp>
      <p:sp>
        <p:nvSpPr>
          <p:cNvPr id="10" name="Shape 5"/>
          <p:cNvSpPr/>
          <p:nvPr/>
        </p:nvSpPr>
        <p:spPr>
          <a:xfrm>
            <a:off x="411480" y="1554480"/>
            <a:ext cx="5486400" cy="4160520"/>
          </a:xfrm>
          <a:prstGeom prst="roundRect">
            <a:avLst>
              <a:gd name="adj" fmla="val 2637"/>
            </a:avLst>
          </a:prstGeom>
          <a:solidFill>
            <a:srgbClr val="F6E7C9"/>
          </a:solidFill>
          <a:ln/>
        </p:spPr>
      </p:sp>
      <p:sp>
        <p:nvSpPr>
          <p:cNvPr id="11" name="Text 6"/>
          <p:cNvSpPr/>
          <p:nvPr/>
        </p:nvSpPr>
        <p:spPr>
          <a:xfrm>
            <a:off x="594360" y="166420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Little Makers 5–8 · الصنّاع الصغار</a:t>
            </a:r>
            <a:endParaRPr lang="en-US" sz="1300" dirty="0"/>
          </a:p>
        </p:txBody>
      </p:sp>
      <p:pic>
        <p:nvPicPr>
          <p:cNvPr id="12" name="Image 3" descr="assets_c/prod_day5_0.jp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594360" y="2084832"/>
            <a:ext cx="2148840" cy="16002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880360" y="2011680"/>
            <a:ext cx="2834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2C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🔧 BUILD · البناء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Simple arm: base servo + gripper on the car
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ذراع بسيطة: سيرفو القاعدة والمخلب</a:t>
            </a:r>
            <a:endParaRPr lang="en-US" sz="1050" dirty="0"/>
          </a:p>
        </p:txBody>
      </p:sp>
      <p:sp>
        <p:nvSpPr>
          <p:cNvPr id="14" name="Shape 8"/>
          <p:cNvSpPr/>
          <p:nvPr/>
        </p:nvSpPr>
        <p:spPr>
          <a:xfrm>
            <a:off x="594360" y="3886200"/>
            <a:ext cx="5120640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</p:spPr>
      </p:sp>
      <p:sp>
        <p:nvSpPr>
          <p:cNvPr id="15" name="Text 9"/>
          <p:cNvSpPr/>
          <p:nvPr/>
        </p:nvSpPr>
        <p:spPr>
          <a:xfrm>
            <a:off x="777240" y="4023360"/>
            <a:ext cx="475488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2C5E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💻 CODE · البرمجة — samples first · التجارب أولًا
</a:t>
            </a:r>
            <a:pPr algn="l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Servo positions 0/90/180 sample → pick-and-place program
</a:t>
            </a:r>
            <a:pPr algn="l" indent="0" marL="0">
              <a:lnSpc>
                <a:spcPct val="115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مواضع السيرفو ← برنامج التقاط ووضع</a:t>
            </a:r>
            <a:endParaRPr lang="en-US" sz="1050" dirty="0"/>
          </a:p>
        </p:txBody>
      </p:sp>
      <p:sp>
        <p:nvSpPr>
          <p:cNvPr id="16" name="Shape 10"/>
          <p:cNvSpPr/>
          <p:nvPr/>
        </p:nvSpPr>
        <p:spPr>
          <a:xfrm>
            <a:off x="6309360" y="1554480"/>
            <a:ext cx="5486400" cy="4160520"/>
          </a:xfrm>
          <a:prstGeom prst="roundRect">
            <a:avLst>
              <a:gd name="adj" fmla="val 2637"/>
            </a:avLst>
          </a:prstGeom>
          <a:solidFill>
            <a:srgbClr val="CDEDF0"/>
          </a:solidFill>
          <a:ln/>
        </p:spPr>
      </p:sp>
      <p:sp>
        <p:nvSpPr>
          <p:cNvPr id="17" name="Text 11"/>
          <p:cNvSpPr/>
          <p:nvPr/>
        </p:nvSpPr>
        <p:spPr>
          <a:xfrm>
            <a:off x="6492240" y="166420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Junior Engineers 9–14 · المهندسون الناشئون</a:t>
            </a:r>
            <a:endParaRPr lang="en-US" sz="1300" dirty="0"/>
          </a:p>
        </p:txBody>
      </p:sp>
      <p:pic>
        <p:nvPicPr>
          <p:cNvPr id="18" name="Image 4" descr="assets_c/prod_day5_1.jp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6492240" y="2084832"/>
            <a:ext cx="2148840" cy="160020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8778240" y="2011680"/>
            <a:ext cx="2834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2C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🔧 BUILD · البناء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Wire inspection sensor + diverter gate
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حساس الفحص وبوابة التحويل</a:t>
            </a:r>
            <a:endParaRPr lang="en-US" sz="1050" dirty="0"/>
          </a:p>
        </p:txBody>
      </p:sp>
      <p:sp>
        <p:nvSpPr>
          <p:cNvPr id="20" name="Shape 13"/>
          <p:cNvSpPr/>
          <p:nvPr/>
        </p:nvSpPr>
        <p:spPr>
          <a:xfrm>
            <a:off x="6492240" y="3886200"/>
            <a:ext cx="5120640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</p:spPr>
      </p:sp>
      <p:sp>
        <p:nvSpPr>
          <p:cNvPr id="21" name="Text 14"/>
          <p:cNvSpPr/>
          <p:nvPr/>
        </p:nvSpPr>
        <p:spPr>
          <a:xfrm>
            <a:off x="6675120" y="4023360"/>
            <a:ext cx="475488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2C5E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💻 CODE · البرمجة — samples first · التجارب أولًا
</a:t>
            </a:r>
            <a:pPr algn="l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PASS/FAIL classify sample → divert FAIL products
</a:t>
            </a:r>
            <a:pPr algn="l" indent="0" marL="0">
              <a:lnSpc>
                <a:spcPct val="115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تصنيف سليم/تالف ← تحويل التالف</a:t>
            </a:r>
            <a:endParaRPr lang="en-US" sz="1050" dirty="0"/>
          </a:p>
        </p:txBody>
      </p:sp>
      <p:sp>
        <p:nvSpPr>
          <p:cNvPr id="22" name="Shape 15"/>
          <p:cNvSpPr/>
          <p:nvPr/>
        </p:nvSpPr>
        <p:spPr>
          <a:xfrm>
            <a:off x="411480" y="5870448"/>
            <a:ext cx="11384280" cy="457200"/>
          </a:xfrm>
          <a:prstGeom prst="roundRect">
            <a:avLst>
              <a:gd name="adj" fmla="val 16000"/>
            </a:avLst>
          </a:prstGeom>
          <a:solidFill>
            <a:srgbClr val="FFF7E8"/>
          </a:solidFill>
          <a:ln w="12700">
            <a:solidFill>
              <a:srgbClr val="DDB169"/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594360" y="5870448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 End of day · نهاية اليوم:  Only good dates continue · فقط التمور الجيدة تتابع الطريق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960120" cy="54864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201168"/>
            <a:ext cx="105156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20040" y="6473952"/>
            <a:ext cx="8686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· Made in UAE — Smart Factory Challenge  ·  صنع في الإمارات — تحدي المصنع الذكي</a:t>
            </a:r>
            <a:endParaRPr lang="en-US" sz="900" dirty="0"/>
          </a:p>
        </p:txBody>
      </p:sp>
      <p:pic>
        <p:nvPicPr>
          <p:cNvPr id="5" name="Image 2" descr="media/image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040" y="6053328"/>
            <a:ext cx="301752" cy="685800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365760" y="841248"/>
            <a:ext cx="1371600" cy="566928"/>
          </a:xfrm>
          <a:prstGeom prst="roundRect">
            <a:avLst>
              <a:gd name="adj" fmla="val 16129"/>
            </a:avLst>
          </a:prstGeom>
          <a:solidFill>
            <a:srgbClr val="C4527E"/>
          </a:solidFill>
          <a:ln/>
        </p:spPr>
      </p:sp>
      <p:sp>
        <p:nvSpPr>
          <p:cNvPr id="7" name="Text 2"/>
          <p:cNvSpPr/>
          <p:nvPr/>
        </p:nvSpPr>
        <p:spPr>
          <a:xfrm>
            <a:off x="365760" y="841248"/>
            <a:ext cx="1371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6 · اليوم 6</a:t>
            </a:r>
            <a:endParaRPr lang="en-US" sz="1300" dirty="0"/>
          </a:p>
        </p:txBody>
      </p:sp>
      <p:sp>
        <p:nvSpPr>
          <p:cNvPr id="8" name="Text 3"/>
          <p:cNvSpPr/>
          <p:nvPr/>
        </p:nvSpPr>
        <p:spPr>
          <a:xfrm>
            <a:off x="1874520" y="841248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 &amp; Quality Sorting 🤖  /  Type &amp; Quality Sorting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8778240" y="841248"/>
            <a:ext cx="3063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13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الفرز حسب النوع والجودة / الفرز حسب النوع والجودة</a:t>
            </a:r>
            <a:endParaRPr lang="ar-SA" sz="1300" dirty="0"/>
          </a:p>
        </p:txBody>
      </p:sp>
      <p:sp>
        <p:nvSpPr>
          <p:cNvPr id="10" name="Shape 5"/>
          <p:cNvSpPr/>
          <p:nvPr/>
        </p:nvSpPr>
        <p:spPr>
          <a:xfrm>
            <a:off x="411480" y="1554480"/>
            <a:ext cx="5486400" cy="4160520"/>
          </a:xfrm>
          <a:prstGeom prst="roundRect">
            <a:avLst>
              <a:gd name="adj" fmla="val 2637"/>
            </a:avLst>
          </a:prstGeom>
          <a:solidFill>
            <a:srgbClr val="F6E7C9"/>
          </a:solidFill>
          <a:ln/>
        </p:spPr>
      </p:sp>
      <p:sp>
        <p:nvSpPr>
          <p:cNvPr id="11" name="Text 6"/>
          <p:cNvSpPr/>
          <p:nvPr/>
        </p:nvSpPr>
        <p:spPr>
          <a:xfrm>
            <a:off x="594360" y="166420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Little Makers 5–8 · الصنّاع الصغار</a:t>
            </a:r>
            <a:endParaRPr lang="en-US" sz="1300" dirty="0"/>
          </a:p>
        </p:txBody>
      </p:sp>
      <p:pic>
        <p:nvPicPr>
          <p:cNvPr id="12" name="Image 3" descr="assets_c/prod_day6_0.jp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594360" y="2084832"/>
            <a:ext cx="2148840" cy="16002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880360" y="2011680"/>
            <a:ext cx="2834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2C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🔧 BUILD · البناء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Sorting station: color sensor + delivery zones
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محطة الفرز: حساس الألوان ومناطق التسليم</a:t>
            </a:r>
            <a:endParaRPr lang="en-US" sz="1050" dirty="0"/>
          </a:p>
        </p:txBody>
      </p:sp>
      <p:sp>
        <p:nvSpPr>
          <p:cNvPr id="14" name="Shape 8"/>
          <p:cNvSpPr/>
          <p:nvPr/>
        </p:nvSpPr>
        <p:spPr>
          <a:xfrm>
            <a:off x="594360" y="3886200"/>
            <a:ext cx="5120640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</p:spPr>
      </p:sp>
      <p:sp>
        <p:nvSpPr>
          <p:cNvPr id="15" name="Text 9"/>
          <p:cNvSpPr/>
          <p:nvPr/>
        </p:nvSpPr>
        <p:spPr>
          <a:xfrm>
            <a:off x="777240" y="4023360"/>
            <a:ext cx="475488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2C5E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💻 CODE · البرمجة — samples first · التجارب أولًا
</a:t>
            </a:r>
            <a:pPr algn="l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Sample: show color number → Final: 3-color sorting routine
</a:t>
            </a:r>
            <a:pPr algn="l" indent="0" marL="0">
              <a:lnSpc>
                <a:spcPct val="115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تجربة: اعرض رقم اللون ← النهائي: فرز 3 ألوان</a:t>
            </a:r>
            <a:endParaRPr lang="en-US" sz="1050" dirty="0"/>
          </a:p>
        </p:txBody>
      </p:sp>
      <p:sp>
        <p:nvSpPr>
          <p:cNvPr id="16" name="Shape 10"/>
          <p:cNvSpPr/>
          <p:nvPr/>
        </p:nvSpPr>
        <p:spPr>
          <a:xfrm>
            <a:off x="6309360" y="1554480"/>
            <a:ext cx="5486400" cy="4160520"/>
          </a:xfrm>
          <a:prstGeom prst="roundRect">
            <a:avLst>
              <a:gd name="adj" fmla="val 2637"/>
            </a:avLst>
          </a:prstGeom>
          <a:solidFill>
            <a:srgbClr val="CDEDF0"/>
          </a:solidFill>
          <a:ln/>
        </p:spPr>
      </p:sp>
      <p:sp>
        <p:nvSpPr>
          <p:cNvPr id="17" name="Text 11"/>
          <p:cNvSpPr/>
          <p:nvPr/>
        </p:nvSpPr>
        <p:spPr>
          <a:xfrm>
            <a:off x="6492240" y="166420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Junior Engineers 9–14 · المهندسون الناشئون</a:t>
            </a:r>
            <a:endParaRPr lang="en-US" sz="1300" dirty="0"/>
          </a:p>
        </p:txBody>
      </p:sp>
      <p:pic>
        <p:nvPicPr>
          <p:cNvPr id="18" name="Image 4" descr="assets_c/prod_day6_1.jp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6492240" y="2084832"/>
            <a:ext cx="2148840" cy="160020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8778240" y="2011680"/>
            <a:ext cx="2834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2C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🔧 BUILD · البناء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Sensor + two servo gates combined
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حساس + بوابتا سيرفو معًا</a:t>
            </a:r>
            <a:endParaRPr lang="en-US" sz="1050" dirty="0"/>
          </a:p>
        </p:txBody>
      </p:sp>
      <p:sp>
        <p:nvSpPr>
          <p:cNvPr id="20" name="Shape 13"/>
          <p:cNvSpPr/>
          <p:nvPr/>
        </p:nvSpPr>
        <p:spPr>
          <a:xfrm>
            <a:off x="6492240" y="3886200"/>
            <a:ext cx="5120640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</p:spPr>
      </p:sp>
      <p:sp>
        <p:nvSpPr>
          <p:cNvPr id="21" name="Text 14"/>
          <p:cNvSpPr/>
          <p:nvPr/>
        </p:nvSpPr>
        <p:spPr>
          <a:xfrm>
            <a:off x="6675120" y="4023360"/>
            <a:ext cx="475488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2C5E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💻 CODE · البرمجة — samples first · التجارب أولًا
</a:t>
            </a:r>
            <a:pPr algn="l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classifyProduct() function → route to correct bin
</a:t>
            </a:r>
            <a:pPr algn="l" indent="0" marL="0">
              <a:lnSpc>
                <a:spcPct val="115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دالة تصنيف ← توجيه للصندوق الصحيح</a:t>
            </a:r>
            <a:endParaRPr lang="en-US" sz="1050" dirty="0"/>
          </a:p>
        </p:txBody>
      </p:sp>
      <p:sp>
        <p:nvSpPr>
          <p:cNvPr id="22" name="Shape 15"/>
          <p:cNvSpPr/>
          <p:nvPr/>
        </p:nvSpPr>
        <p:spPr>
          <a:xfrm>
            <a:off x="411480" y="5870448"/>
            <a:ext cx="11384280" cy="457200"/>
          </a:xfrm>
          <a:prstGeom prst="roundRect">
            <a:avLst>
              <a:gd name="adj" fmla="val 16000"/>
            </a:avLst>
          </a:prstGeom>
          <a:solidFill>
            <a:srgbClr val="FFF7E8"/>
          </a:solidFill>
          <a:ln w="12700">
            <a:solidFill>
              <a:srgbClr val="DDB169"/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594360" y="5870448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 End of day · نهاية اليوم:  Ajwa left, Medjool middle, Khudri right! · عجوة يسارًا، مجدول وسطًا، خضري يمينًا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960120" cy="54864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201168"/>
            <a:ext cx="105156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20040" y="6473952"/>
            <a:ext cx="8686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· Made in UAE — Smart Factory Challenge  ·  صنع في الإمارات — تحدي المصنع الذكي</a:t>
            </a:r>
            <a:endParaRPr lang="en-US" sz="900" dirty="0"/>
          </a:p>
        </p:txBody>
      </p:sp>
      <p:pic>
        <p:nvPicPr>
          <p:cNvPr id="5" name="Image 2" descr="media/image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040" y="6053328"/>
            <a:ext cx="301752" cy="685800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365760" y="841248"/>
            <a:ext cx="1371600" cy="566928"/>
          </a:xfrm>
          <a:prstGeom prst="roundRect">
            <a:avLst>
              <a:gd name="adj" fmla="val 16129"/>
            </a:avLst>
          </a:prstGeom>
          <a:solidFill>
            <a:srgbClr val="C4527E"/>
          </a:solidFill>
          <a:ln/>
        </p:spPr>
      </p:sp>
      <p:sp>
        <p:nvSpPr>
          <p:cNvPr id="7" name="Text 2"/>
          <p:cNvSpPr/>
          <p:nvPr/>
        </p:nvSpPr>
        <p:spPr>
          <a:xfrm>
            <a:off x="365760" y="841248"/>
            <a:ext cx="1371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7 · اليوم 7</a:t>
            </a:r>
            <a:endParaRPr lang="en-US" sz="1300" dirty="0"/>
          </a:p>
        </p:txBody>
      </p:sp>
      <p:sp>
        <p:nvSpPr>
          <p:cNvPr id="8" name="Text 3"/>
          <p:cNvSpPr/>
          <p:nvPr/>
        </p:nvSpPr>
        <p:spPr>
          <a:xfrm>
            <a:off x="1874520" y="841248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Sorting — Advanced 🤖  /  Smart Packaging &amp; Supply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8778240" y="841248"/>
            <a:ext cx="3063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13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الفرز — متقدم / التعبئة والتجهيز</a:t>
            </a:r>
            <a:endParaRPr lang="ar-SA" sz="1300" dirty="0"/>
          </a:p>
        </p:txBody>
      </p:sp>
      <p:sp>
        <p:nvSpPr>
          <p:cNvPr id="10" name="Shape 5"/>
          <p:cNvSpPr/>
          <p:nvPr/>
        </p:nvSpPr>
        <p:spPr>
          <a:xfrm>
            <a:off x="411480" y="1554480"/>
            <a:ext cx="5486400" cy="4160520"/>
          </a:xfrm>
          <a:prstGeom prst="roundRect">
            <a:avLst>
              <a:gd name="adj" fmla="val 2637"/>
            </a:avLst>
          </a:prstGeom>
          <a:solidFill>
            <a:srgbClr val="F6E7C9"/>
          </a:solidFill>
          <a:ln/>
        </p:spPr>
      </p:sp>
      <p:sp>
        <p:nvSpPr>
          <p:cNvPr id="11" name="Text 6"/>
          <p:cNvSpPr/>
          <p:nvPr/>
        </p:nvSpPr>
        <p:spPr>
          <a:xfrm>
            <a:off x="594360" y="166420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Little Makers 5–8 · الصنّاع الصغار</a:t>
            </a:r>
            <a:endParaRPr lang="en-US" sz="1300" dirty="0"/>
          </a:p>
        </p:txBody>
      </p:sp>
      <p:pic>
        <p:nvPicPr>
          <p:cNvPr id="12" name="Image 3" descr="assets_c/prod_day7_0.jp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594360" y="2084832"/>
            <a:ext cx="2148840" cy="16002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880360" y="2011680"/>
            <a:ext cx="2834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2C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🔧 BUILD · البناء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 yesterday's build from test results
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تحسين بناء الأمس من نتائج الاختبار</a:t>
            </a:r>
            <a:endParaRPr lang="en-US" sz="1050" dirty="0"/>
          </a:p>
        </p:txBody>
      </p:sp>
      <p:sp>
        <p:nvSpPr>
          <p:cNvPr id="14" name="Shape 8"/>
          <p:cNvSpPr/>
          <p:nvPr/>
        </p:nvSpPr>
        <p:spPr>
          <a:xfrm>
            <a:off x="594360" y="3886200"/>
            <a:ext cx="5120640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</p:spPr>
      </p:sp>
      <p:sp>
        <p:nvSpPr>
          <p:cNvPr id="15" name="Text 9"/>
          <p:cNvSpPr/>
          <p:nvPr/>
        </p:nvSpPr>
        <p:spPr>
          <a:xfrm>
            <a:off x="777240" y="4023360"/>
            <a:ext cx="475488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2C5E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💻 CODE · البرمجة — samples first · التجارب أولًا
</a:t>
            </a:r>
            <a:pPr algn="l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Tune thresholds; goal-driven: accuracy out of 10 runs
</a:t>
            </a:r>
            <a:pPr algn="l" indent="0" marL="0">
              <a:lnSpc>
                <a:spcPct val="115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ضبط العتبات؛ الهدف: الدقة من 10 محاولات</a:t>
            </a:r>
            <a:endParaRPr lang="en-US" sz="1050" dirty="0"/>
          </a:p>
        </p:txBody>
      </p:sp>
      <p:sp>
        <p:nvSpPr>
          <p:cNvPr id="16" name="Shape 10"/>
          <p:cNvSpPr/>
          <p:nvPr/>
        </p:nvSpPr>
        <p:spPr>
          <a:xfrm>
            <a:off x="6309360" y="1554480"/>
            <a:ext cx="5486400" cy="4160520"/>
          </a:xfrm>
          <a:prstGeom prst="roundRect">
            <a:avLst>
              <a:gd name="adj" fmla="val 2637"/>
            </a:avLst>
          </a:prstGeom>
          <a:solidFill>
            <a:srgbClr val="CDEDF0"/>
          </a:solidFill>
          <a:ln/>
        </p:spPr>
      </p:sp>
      <p:sp>
        <p:nvSpPr>
          <p:cNvPr id="17" name="Text 11"/>
          <p:cNvSpPr/>
          <p:nvPr/>
        </p:nvSpPr>
        <p:spPr>
          <a:xfrm>
            <a:off x="6492240" y="166420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Junior Engineers 9–14 · المهندسون الناشئون</a:t>
            </a:r>
            <a:endParaRPr lang="en-US" sz="1300" dirty="0"/>
          </a:p>
        </p:txBody>
      </p:sp>
      <p:pic>
        <p:nvPicPr>
          <p:cNvPr id="18" name="Image 4" descr="assets_c/prod_day7_1.jp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6492240" y="2084832"/>
            <a:ext cx="2148840" cy="160020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8778240" y="2011680"/>
            <a:ext cx="2834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2C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🔧 BUILD · البناء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Arm + packaging line integration, box-ready sensor
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دمج الذراع مع خط التعبئة وحساس الجاهزية</a:t>
            </a:r>
            <a:endParaRPr lang="en-US" sz="1050" dirty="0"/>
          </a:p>
        </p:txBody>
      </p:sp>
      <p:sp>
        <p:nvSpPr>
          <p:cNvPr id="20" name="Shape 13"/>
          <p:cNvSpPr/>
          <p:nvPr/>
        </p:nvSpPr>
        <p:spPr>
          <a:xfrm>
            <a:off x="6492240" y="3886200"/>
            <a:ext cx="5120640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</p:spPr>
      </p:sp>
      <p:sp>
        <p:nvSpPr>
          <p:cNvPr id="21" name="Text 14"/>
          <p:cNvSpPr/>
          <p:nvPr/>
        </p:nvSpPr>
        <p:spPr>
          <a:xfrm>
            <a:off x="6675120" y="4023360"/>
            <a:ext cx="475488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2C5E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💻 CODE · البرمجة — samples first · التجارب أولًا
</a:t>
            </a:r>
            <a:pPr algn="l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Pack routine sample → full line with box-full signal
</a:t>
            </a:r>
            <a:pPr algn="l" indent="0" marL="0">
              <a:lnSpc>
                <a:spcPct val="115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تجربة التعبئة ← الخط الكامل مع إشارة الامتلاء</a:t>
            </a:r>
            <a:endParaRPr lang="en-US" sz="1050" dirty="0"/>
          </a:p>
        </p:txBody>
      </p:sp>
      <p:sp>
        <p:nvSpPr>
          <p:cNvPr id="22" name="Shape 15"/>
          <p:cNvSpPr/>
          <p:nvPr/>
        </p:nvSpPr>
        <p:spPr>
          <a:xfrm>
            <a:off x="411480" y="5870448"/>
            <a:ext cx="11384280" cy="457200"/>
          </a:xfrm>
          <a:prstGeom prst="roundRect">
            <a:avLst>
              <a:gd name="adj" fmla="val 16000"/>
            </a:avLst>
          </a:prstGeom>
          <a:solidFill>
            <a:srgbClr val="FFF7E8"/>
          </a:solidFill>
          <a:ln w="12700">
            <a:solidFill>
              <a:srgbClr val="DDB169"/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594360" y="5870448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 End of day · نهاية اليوم:  Iteration = engineering · التحسين المتكرر هو الهندسة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960120" cy="54864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201168"/>
            <a:ext cx="105156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20040" y="6473952"/>
            <a:ext cx="8686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· Made in UAE — Smart Factory Challenge  ·  صنع في الإمارات — تحدي المصنع الذكي</a:t>
            </a:r>
            <a:endParaRPr lang="en-US" sz="900" dirty="0"/>
          </a:p>
        </p:txBody>
      </p:sp>
      <p:pic>
        <p:nvPicPr>
          <p:cNvPr id="5" name="Image 2" descr="media/image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040" y="6053328"/>
            <a:ext cx="301752" cy="685800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365760" y="841248"/>
            <a:ext cx="1371600" cy="566928"/>
          </a:xfrm>
          <a:prstGeom prst="roundRect">
            <a:avLst>
              <a:gd name="adj" fmla="val 16129"/>
            </a:avLst>
          </a:prstGeom>
          <a:solidFill>
            <a:srgbClr val="C4527E"/>
          </a:solidFill>
          <a:ln/>
        </p:spPr>
      </p:sp>
      <p:sp>
        <p:nvSpPr>
          <p:cNvPr id="7" name="Text 2"/>
          <p:cNvSpPr/>
          <p:nvPr/>
        </p:nvSpPr>
        <p:spPr>
          <a:xfrm>
            <a:off x="365760" y="841248"/>
            <a:ext cx="1371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8 · اليوم 8</a:t>
            </a:r>
            <a:endParaRPr lang="en-US" sz="1300" dirty="0"/>
          </a:p>
        </p:txBody>
      </p:sp>
      <p:sp>
        <p:nvSpPr>
          <p:cNvPr id="8" name="Text 3"/>
          <p:cNvSpPr/>
          <p:nvPr/>
        </p:nvSpPr>
        <p:spPr>
          <a:xfrm>
            <a:off x="1874520" y="841248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Integrated UAE Smart Factory 🏆  /  Integrated UAE Smart Factory 🏆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8778240" y="841248"/>
            <a:ext cx="3063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13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المصنع الذكي المتكامل / المصنع الذكي المتكامل</a:t>
            </a:r>
            <a:endParaRPr lang="ar-SA" sz="1300" dirty="0"/>
          </a:p>
        </p:txBody>
      </p:sp>
      <p:sp>
        <p:nvSpPr>
          <p:cNvPr id="10" name="Shape 5"/>
          <p:cNvSpPr/>
          <p:nvPr/>
        </p:nvSpPr>
        <p:spPr>
          <a:xfrm>
            <a:off x="411480" y="1554480"/>
            <a:ext cx="5486400" cy="4160520"/>
          </a:xfrm>
          <a:prstGeom prst="roundRect">
            <a:avLst>
              <a:gd name="adj" fmla="val 2637"/>
            </a:avLst>
          </a:prstGeom>
          <a:solidFill>
            <a:srgbClr val="F6E7C9"/>
          </a:solidFill>
          <a:ln/>
        </p:spPr>
      </p:sp>
      <p:sp>
        <p:nvSpPr>
          <p:cNvPr id="11" name="Text 6"/>
          <p:cNvSpPr/>
          <p:nvPr/>
        </p:nvSpPr>
        <p:spPr>
          <a:xfrm>
            <a:off x="594360" y="166420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Little Makers 5–8 · الصنّاع الصغار</a:t>
            </a:r>
            <a:endParaRPr lang="en-US" sz="1300" dirty="0"/>
          </a:p>
        </p:txBody>
      </p:sp>
      <p:pic>
        <p:nvPicPr>
          <p:cNvPr id="12" name="Image 3" descr="assets_c/prod_day8_0.jp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594360" y="2084832"/>
            <a:ext cx="2148840" cy="16002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880360" y="2011680"/>
            <a:ext cx="2834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2C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🔧 BUILD · البناء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 all stations on the factory board
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ربط جميع المحطات على لوحة المصنع</a:t>
            </a:r>
            <a:endParaRPr lang="en-US" sz="1050" dirty="0"/>
          </a:p>
        </p:txBody>
      </p:sp>
      <p:sp>
        <p:nvSpPr>
          <p:cNvPr id="14" name="Shape 8"/>
          <p:cNvSpPr/>
          <p:nvPr/>
        </p:nvSpPr>
        <p:spPr>
          <a:xfrm>
            <a:off x="594360" y="3886200"/>
            <a:ext cx="5120640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</p:spPr>
      </p:sp>
      <p:sp>
        <p:nvSpPr>
          <p:cNvPr id="15" name="Text 9"/>
          <p:cNvSpPr/>
          <p:nvPr/>
        </p:nvSpPr>
        <p:spPr>
          <a:xfrm>
            <a:off x="777240" y="4023360"/>
            <a:ext cx="475488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2C5E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💻 CODE · البرمجة — samples first · التجارب أولًا
</a:t>
            </a:r>
            <a:pPr algn="l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Rehearse: each team explains its station in one sentence
</a:t>
            </a:r>
            <a:pPr algn="l" indent="0" marL="0">
              <a:lnSpc>
                <a:spcPct val="115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تدريب: كل فريق يشرح محطته بجملة واحدة</a:t>
            </a:r>
            <a:endParaRPr lang="en-US" sz="1050" dirty="0"/>
          </a:p>
        </p:txBody>
      </p:sp>
      <p:sp>
        <p:nvSpPr>
          <p:cNvPr id="16" name="Shape 10"/>
          <p:cNvSpPr/>
          <p:nvPr/>
        </p:nvSpPr>
        <p:spPr>
          <a:xfrm>
            <a:off x="6309360" y="1554480"/>
            <a:ext cx="5486400" cy="4160520"/>
          </a:xfrm>
          <a:prstGeom prst="roundRect">
            <a:avLst>
              <a:gd name="adj" fmla="val 2637"/>
            </a:avLst>
          </a:prstGeom>
          <a:solidFill>
            <a:srgbClr val="CDEDF0"/>
          </a:solidFill>
          <a:ln/>
        </p:spPr>
      </p:sp>
      <p:sp>
        <p:nvSpPr>
          <p:cNvPr id="17" name="Text 11"/>
          <p:cNvSpPr/>
          <p:nvPr/>
        </p:nvSpPr>
        <p:spPr>
          <a:xfrm>
            <a:off x="6492240" y="166420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Junior Engineers 9–14 · المهندسون الناشئون</a:t>
            </a:r>
            <a:endParaRPr lang="en-US" sz="1300" dirty="0"/>
          </a:p>
        </p:txBody>
      </p:sp>
      <p:pic>
        <p:nvPicPr>
          <p:cNvPr id="18" name="Image 4" descr="assets_c/prod_day8_1.jp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6492240" y="2084832"/>
            <a:ext cx="2148840" cy="160020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8778240" y="2011680"/>
            <a:ext cx="2834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2C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🔧 BUILD · البناء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system integration: door→conveyor→inspect→sort→pack
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دمج كامل: باب←سير←فحص←فرز←تعبئة</a:t>
            </a:r>
            <a:endParaRPr lang="en-US" sz="1050" dirty="0"/>
          </a:p>
        </p:txBody>
      </p:sp>
      <p:sp>
        <p:nvSpPr>
          <p:cNvPr id="20" name="Shape 13"/>
          <p:cNvSpPr/>
          <p:nvPr/>
        </p:nvSpPr>
        <p:spPr>
          <a:xfrm>
            <a:off x="6492240" y="3886200"/>
            <a:ext cx="5120640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</p:spPr>
      </p:sp>
      <p:sp>
        <p:nvSpPr>
          <p:cNvPr id="21" name="Text 14"/>
          <p:cNvSpPr/>
          <p:nvPr/>
        </p:nvSpPr>
        <p:spPr>
          <a:xfrm>
            <a:off x="6675120" y="4023360"/>
            <a:ext cx="475488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2C5E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💻 CODE · البرمجة — samples first · التجارب أولًا
</a:t>
            </a:r>
            <a:pPr algn="l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Merge code, timing coordination, live demo
</a:t>
            </a:r>
            <a:pPr algn="l" indent="0" marL="0">
              <a:lnSpc>
                <a:spcPct val="115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دمج الأكواد وتنسيق التوقيت وعرض حي</a:t>
            </a:r>
            <a:endParaRPr lang="en-US" sz="1050" dirty="0"/>
          </a:p>
        </p:txBody>
      </p:sp>
      <p:sp>
        <p:nvSpPr>
          <p:cNvPr id="22" name="Shape 15"/>
          <p:cNvSpPr/>
          <p:nvPr/>
        </p:nvSpPr>
        <p:spPr>
          <a:xfrm>
            <a:off x="411480" y="5870448"/>
            <a:ext cx="11384280" cy="457200"/>
          </a:xfrm>
          <a:prstGeom prst="roundRect">
            <a:avLst>
              <a:gd name="adj" fmla="val 16000"/>
            </a:avLst>
          </a:prstGeom>
          <a:solidFill>
            <a:srgbClr val="FFF7E8"/>
          </a:solidFill>
          <a:ln w="12700">
            <a:solidFill>
              <a:srgbClr val="DDB169"/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594360" y="5870448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 End of day · نهاية اليوم:  Family showcase day — celebrate every team! · يوم العرض — احتفوا بكل فريق!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960120" cy="54864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201168"/>
            <a:ext cx="105156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20040" y="6473952"/>
            <a:ext cx="8686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· Made in UAE — Smart Factory Challenge  ·  صنع في الإمارات — تحدي المصنع الذكي</a:t>
            </a:r>
            <a:endParaRPr lang="en-US" sz="900" dirty="0"/>
          </a:p>
        </p:txBody>
      </p:sp>
      <p:pic>
        <p:nvPicPr>
          <p:cNvPr id="5" name="Image 2" descr="media/image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040" y="6053328"/>
            <a:ext cx="301752" cy="6858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365760" y="86868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Session Tool: the Interactive Manual</a:t>
            </a:r>
            <a:endParaRPr lang="en-US" sz="2700" dirty="0"/>
          </a:p>
        </p:txBody>
      </p:sp>
      <p:sp>
        <p:nvSpPr>
          <p:cNvPr id="7" name="Text 2"/>
          <p:cNvSpPr/>
          <p:nvPr/>
        </p:nvSpPr>
        <p:spPr>
          <a:xfrm>
            <a:off x="8229600" y="868680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21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أداتك في الجلسة: الدليل التفاعلي</a:t>
            </a:r>
            <a:endParaRPr lang="ar-SA" sz="2100" dirty="0"/>
          </a:p>
        </p:txBody>
      </p:sp>
      <p:pic>
        <p:nvPicPr>
          <p:cNvPr id="8" name="Image 3" descr="deck_assets/manual_cover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691640"/>
            <a:ext cx="3703320" cy="2313432"/>
          </a:xfrm>
          <a:prstGeom prst="rect">
            <a:avLst/>
          </a:prstGeom>
        </p:spPr>
      </p:pic>
      <p:pic>
        <p:nvPicPr>
          <p:cNvPr id="9" name="Image 4" descr="deck_assets/manual_journey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1960" y="1691640"/>
            <a:ext cx="3703320" cy="2313432"/>
          </a:xfrm>
          <a:prstGeom prst="rect">
            <a:avLst/>
          </a:prstGeom>
        </p:spPr>
      </p:pic>
      <p:pic>
        <p:nvPicPr>
          <p:cNvPr id="10" name="Image 5" descr="deck_assets/manual_build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4114800"/>
            <a:ext cx="3703320" cy="2313432"/>
          </a:xfrm>
          <a:prstGeom prst="rect">
            <a:avLst/>
          </a:prstGeom>
        </p:spPr>
      </p:pic>
      <p:pic>
        <p:nvPicPr>
          <p:cNvPr id="11" name="Image 6" descr="deck_assets/manual_code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1960" y="4114800"/>
            <a:ext cx="3703320" cy="2313432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183880" y="1783080"/>
            <a:ext cx="37490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HTML file — open in any browser, full screen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ملف واحد يعمل في أي متصفح، بملء الشاشة</a:t>
            </a:r>
            <a:endParaRPr lang="en-US" sz="1200" dirty="0"/>
          </a:p>
        </p:txBody>
      </p:sp>
      <p:sp>
        <p:nvSpPr>
          <p:cNvPr id="13" name="Text 4"/>
          <p:cNvSpPr/>
          <p:nvPr/>
        </p:nvSpPr>
        <p:spPr>
          <a:xfrm>
            <a:off x="8183880" y="2551176"/>
            <a:ext cx="37490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⟵ ⟶ arrows or buttons to move step by step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أسهم لوحة المفاتيح أو الأزرار للتنقل خطوة خطوة</a:t>
            </a:r>
            <a:endParaRPr lang="en-US" sz="1200" dirty="0"/>
          </a:p>
        </p:txBody>
      </p:sp>
      <p:sp>
        <p:nvSpPr>
          <p:cNvPr id="14" name="Text 5"/>
          <p:cNvSpPr/>
          <p:nvPr/>
        </p:nvSpPr>
        <p:spPr>
          <a:xfrm>
            <a:off x="8183880" y="3319272"/>
            <a:ext cx="37490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each session on the Journey screen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ابدأ كل جلسة من شاشة الرحلة</a:t>
            </a:r>
            <a:endParaRPr lang="en-US" sz="1200" dirty="0"/>
          </a:p>
        </p:txBody>
      </p:sp>
      <p:sp>
        <p:nvSpPr>
          <p:cNvPr id="15" name="Text 6"/>
          <p:cNvSpPr/>
          <p:nvPr/>
        </p:nvSpPr>
        <p:spPr>
          <a:xfrm>
            <a:off x="8183880" y="4087368"/>
            <a:ext cx="37490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Build: 20 steps, EN/AR + tips on every step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البناء: 20 خطوة بالعربية والإنجليزية مع نصائح</a:t>
            </a:r>
            <a:endParaRPr lang="en-US" sz="1200" dirty="0"/>
          </a:p>
        </p:txBody>
      </p:sp>
      <p:sp>
        <p:nvSpPr>
          <p:cNvPr id="16" name="Text 7"/>
          <p:cNvSpPr/>
          <p:nvPr/>
        </p:nvSpPr>
        <p:spPr>
          <a:xfrm>
            <a:off x="8183880" y="4855464"/>
            <a:ext cx="37490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Code: sample tests → final program → adjust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البرمجة: تجارب ← البرنامج النهائي ← الضبط</a:t>
            </a:r>
            <a:endParaRPr lang="en-US" sz="1200" dirty="0"/>
          </a:p>
        </p:txBody>
      </p:sp>
      <p:sp>
        <p:nvSpPr>
          <p:cNvPr id="17" name="Text 8"/>
          <p:cNvSpPr/>
          <p:nvPr/>
        </p:nvSpPr>
        <p:spPr>
          <a:xfrm>
            <a:off x="8183880" y="5623560"/>
            <a:ext cx="37490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</a:t>
            </a:r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Facilitator tab: rules, troubleshooting, checklist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تبويب الميسّر: القواعد وحل المشكلات وقائمة التحضير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960120" cy="54864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201168"/>
            <a:ext cx="105156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20040" y="6473952"/>
            <a:ext cx="8686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· Made in UAE — Smart Factory Challenge  ·  صنع في الإمارات — تحدي المصنع الذكي</a:t>
            </a:r>
            <a:endParaRPr lang="en-US" sz="900" dirty="0"/>
          </a:p>
        </p:txBody>
      </p:sp>
      <p:pic>
        <p:nvPicPr>
          <p:cNvPr id="5" name="Image 2" descr="media/image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040" y="6053328"/>
            <a:ext cx="301752" cy="6858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365760" y="86868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Software &amp; Kits Setup</a:t>
            </a:r>
            <a:endParaRPr lang="en-US" sz="2700" dirty="0"/>
          </a:p>
        </p:txBody>
      </p:sp>
      <p:sp>
        <p:nvSpPr>
          <p:cNvPr id="7" name="Text 2"/>
          <p:cNvSpPr/>
          <p:nvPr/>
        </p:nvSpPr>
        <p:spPr>
          <a:xfrm>
            <a:off x="8229600" y="868680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21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تجهيز البرامج والعدد</a:t>
            </a:r>
            <a:endParaRPr lang="ar-SA" sz="2100" dirty="0"/>
          </a:p>
        </p:txBody>
      </p:sp>
      <p:sp>
        <p:nvSpPr>
          <p:cNvPr id="8" name="Shape 3"/>
          <p:cNvSpPr/>
          <p:nvPr/>
        </p:nvSpPr>
        <p:spPr>
          <a:xfrm>
            <a:off x="457200" y="1691640"/>
            <a:ext cx="5440680" cy="3200400"/>
          </a:xfrm>
          <a:prstGeom prst="roundRect">
            <a:avLst>
              <a:gd name="adj" fmla="val 3429"/>
            </a:avLst>
          </a:prstGeom>
          <a:solidFill>
            <a:srgbClr val="F6E7C9"/>
          </a:solidFill>
          <a:ln/>
        </p:spPr>
      </p:sp>
      <p:sp>
        <p:nvSpPr>
          <p:cNvPr id="9" name="Text 4"/>
          <p:cNvSpPr/>
          <p:nvPr/>
        </p:nvSpPr>
        <p:spPr>
          <a:xfrm>
            <a:off x="685800" y="1828800"/>
            <a:ext cx="4983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RoboCode  ·  Ages 5–8</a:t>
            </a:r>
            <a:endParaRPr lang="en-US" sz="1600" dirty="0"/>
          </a:p>
        </p:txBody>
      </p:sp>
      <p:sp>
        <p:nvSpPr>
          <p:cNvPr id="10" name="Shape 5"/>
          <p:cNvSpPr/>
          <p:nvPr/>
        </p:nvSpPr>
        <p:spPr>
          <a:xfrm>
            <a:off x="685800" y="2331720"/>
            <a:ext cx="498348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/>
        </p:spPr>
      </p:sp>
      <p:sp>
        <p:nvSpPr>
          <p:cNvPr id="11" name="Text 6"/>
          <p:cNvSpPr/>
          <p:nvPr/>
        </p:nvSpPr>
        <p:spPr>
          <a:xfrm>
            <a:off x="868680" y="2386584"/>
            <a:ext cx="4617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Install from the camp software folder (RoboCode 1.1.1)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9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التثبيت من مجلد برامج المخيم</a:t>
            </a:r>
            <a:endParaRPr lang="en-US" sz="1050" dirty="0"/>
          </a:p>
        </p:txBody>
      </p:sp>
      <p:sp>
        <p:nvSpPr>
          <p:cNvPr id="12" name="Shape 7"/>
          <p:cNvSpPr/>
          <p:nvPr/>
        </p:nvSpPr>
        <p:spPr>
          <a:xfrm>
            <a:off x="685800" y="3172968"/>
            <a:ext cx="498348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/>
        </p:spPr>
      </p:sp>
      <p:sp>
        <p:nvSpPr>
          <p:cNvPr id="13" name="Text 8"/>
          <p:cNvSpPr/>
          <p:nvPr/>
        </p:nvSpPr>
        <p:spPr>
          <a:xfrm>
            <a:off x="868680" y="3227832"/>
            <a:ext cx="4617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Robot firmware &amp; program come PRE-LOADED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9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البرنامج الثابت محمّل مسبقًا في الروبوت</a:t>
            </a:r>
            <a:endParaRPr lang="en-US" sz="1050" dirty="0"/>
          </a:p>
        </p:txBody>
      </p:sp>
      <p:sp>
        <p:nvSpPr>
          <p:cNvPr id="14" name="Shape 9"/>
          <p:cNvSpPr/>
          <p:nvPr/>
        </p:nvSpPr>
        <p:spPr>
          <a:xfrm>
            <a:off x="685800" y="4014216"/>
            <a:ext cx="498348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/>
        </p:spPr>
      </p:sp>
      <p:sp>
        <p:nvSpPr>
          <p:cNvPr id="15" name="Text 10"/>
          <p:cNvSpPr/>
          <p:nvPr/>
        </p:nvSpPr>
        <p:spPr>
          <a:xfrm>
            <a:off x="868680" y="4069080"/>
            <a:ext cx="4617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 projects: Line_Following (v1–v3), color_sorting, sliding_door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9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مشاريع جاهزة: تتبع المسار، فرز الألوان، الباب المنزلق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6263640" y="1691640"/>
            <a:ext cx="5440680" cy="3200400"/>
          </a:xfrm>
          <a:prstGeom prst="roundRect">
            <a:avLst>
              <a:gd name="adj" fmla="val 3429"/>
            </a:avLst>
          </a:prstGeom>
          <a:solidFill>
            <a:srgbClr val="CDEDF0"/>
          </a:solidFill>
          <a:ln/>
        </p:spPr>
      </p:sp>
      <p:sp>
        <p:nvSpPr>
          <p:cNvPr id="17" name="Text 12"/>
          <p:cNvSpPr/>
          <p:nvPr/>
        </p:nvSpPr>
        <p:spPr>
          <a:xfrm>
            <a:off x="6492240" y="1828800"/>
            <a:ext cx="4983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ACECode  ·  Ages 9–14</a:t>
            </a:r>
            <a:endParaRPr lang="en-US" sz="1600" dirty="0"/>
          </a:p>
        </p:txBody>
      </p:sp>
      <p:sp>
        <p:nvSpPr>
          <p:cNvPr id="18" name="Shape 13"/>
          <p:cNvSpPr/>
          <p:nvPr/>
        </p:nvSpPr>
        <p:spPr>
          <a:xfrm>
            <a:off x="6492240" y="2331720"/>
            <a:ext cx="498348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/>
        </p:spPr>
      </p:sp>
      <p:sp>
        <p:nvSpPr>
          <p:cNvPr id="19" name="Text 14"/>
          <p:cNvSpPr/>
          <p:nvPr/>
        </p:nvSpPr>
        <p:spPr>
          <a:xfrm>
            <a:off x="6675120" y="2386584"/>
            <a:ext cx="4617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Install ACECode setup from the camp software folder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9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تثبيت ACECode من مجلد برامج المخيم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6492240" y="3172968"/>
            <a:ext cx="498348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/>
        </p:spPr>
      </p:sp>
      <p:sp>
        <p:nvSpPr>
          <p:cNvPr id="21" name="Text 16"/>
          <p:cNvSpPr/>
          <p:nvPr/>
        </p:nvSpPr>
        <p:spPr>
          <a:xfrm>
            <a:off x="6675120" y="3227832"/>
            <a:ext cx="4617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Scratch-style projects (.sb3) open inside ACECode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9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مشاريع بأسلوب سكراتش تُفتح داخل التطبيق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6492240" y="4014216"/>
            <a:ext cx="498348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/>
        </p:spPr>
      </p:sp>
      <p:sp>
        <p:nvSpPr>
          <p:cNvPr id="23" name="Text 18"/>
          <p:cNvSpPr/>
          <p:nvPr/>
        </p:nvSpPr>
        <p:spPr>
          <a:xfrm>
            <a:off x="6675120" y="4069080"/>
            <a:ext cx="4617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 projects: JoysticksControl, Quality Inspection + Conveyor, SmartStorage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9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مشاريع جاهزة: التحكم بعصا القيادة، الفحص والسير، التخزين الذكي</a:t>
            </a:r>
            <a:endParaRPr lang="en-US" sz="1050" dirty="0"/>
          </a:p>
        </p:txBody>
      </p:sp>
      <p:sp>
        <p:nvSpPr>
          <p:cNvPr id="24" name="Shape 19"/>
          <p:cNvSpPr/>
          <p:nvPr/>
        </p:nvSpPr>
        <p:spPr>
          <a:xfrm>
            <a:off x="457200" y="5120640"/>
            <a:ext cx="11247120" cy="1005840"/>
          </a:xfrm>
          <a:prstGeom prst="roundRect">
            <a:avLst>
              <a:gd name="adj" fmla="val 9091"/>
            </a:avLst>
          </a:prstGeom>
          <a:solidFill>
            <a:srgbClr val="F4F9FA"/>
          </a:solidFill>
          <a:ln w="12700">
            <a:solidFill>
              <a:srgbClr val="DCE9EC"/>
            </a:solidFill>
            <a:prstDash val="solid"/>
          </a:ln>
        </p:spPr>
      </p:sp>
      <p:sp>
        <p:nvSpPr>
          <p:cNvPr id="25" name="Text 20"/>
          <p:cNvSpPr/>
          <p:nvPr/>
        </p:nvSpPr>
        <p:spPr>
          <a:xfrm>
            <a:off x="685800" y="5120640"/>
            <a:ext cx="108356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Day 1 checklist: </a:t>
            </a:r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apps installed &amp; connection tested on every laptop · all controllers charged · kits counted per team · line track and factory board printed/ready.  ·  </a:t>
            </a:r>
            <a:pPr algn="l" indent="0" marL="0">
              <a:lnSpc>
                <a:spcPct val="120000"/>
              </a:lnSpc>
              <a:buNone/>
            </a:pPr>
            <a:r>
              <a:rPr lang="ar-SA" altLang="en-US" sz="110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قبل اليوم الأول: تثبيت التطبيقات واختبار الاتصال، شحن وحدات التحكم، عدّ العدد لكل فريق، تجهيز المسار واللوحة.</a:t>
            </a:r>
            <a:endParaRPr lang="en-US" sz="12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960120" cy="54864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201168"/>
            <a:ext cx="105156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20040" y="6473952"/>
            <a:ext cx="8686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· Made in UAE — Smart Factory Challenge  ·  صنع في الإمارات — تحدي المصنع الذكي</a:t>
            </a:r>
            <a:endParaRPr lang="en-US" sz="900" dirty="0"/>
          </a:p>
        </p:txBody>
      </p:sp>
      <p:pic>
        <p:nvPicPr>
          <p:cNvPr id="5" name="Image 2" descr="media/image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040" y="6053328"/>
            <a:ext cx="301752" cy="6858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365760" y="86868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Facilitator Golden Rules</a:t>
            </a:r>
            <a:endParaRPr lang="en-US" sz="2700" dirty="0"/>
          </a:p>
        </p:txBody>
      </p:sp>
      <p:sp>
        <p:nvSpPr>
          <p:cNvPr id="7" name="Text 2"/>
          <p:cNvSpPr/>
          <p:nvPr/>
        </p:nvSpPr>
        <p:spPr>
          <a:xfrm>
            <a:off x="8229600" y="868680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21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القواعد الذهبية للميسّر</a:t>
            </a:r>
            <a:endParaRPr lang="ar-SA" sz="2100" dirty="0"/>
          </a:p>
        </p:txBody>
      </p:sp>
      <p:sp>
        <p:nvSpPr>
          <p:cNvPr id="8" name="Shape 3"/>
          <p:cNvSpPr/>
          <p:nvPr/>
        </p:nvSpPr>
        <p:spPr>
          <a:xfrm>
            <a:off x="457200" y="1645920"/>
            <a:ext cx="5440680" cy="1280160"/>
          </a:xfrm>
          <a:prstGeom prst="roundRect">
            <a:avLst>
              <a:gd name="adj" fmla="val 7143"/>
            </a:avLst>
          </a:prstGeom>
          <a:solidFill>
            <a:srgbClr val="FDF6E8"/>
          </a:solidFill>
          <a:ln/>
        </p:spPr>
      </p:sp>
      <p:sp>
        <p:nvSpPr>
          <p:cNvPr id="9" name="Text 4"/>
          <p:cNvSpPr/>
          <p:nvPr/>
        </p:nvSpPr>
        <p:spPr>
          <a:xfrm>
            <a:off x="594360" y="1920240"/>
            <a:ext cx="640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🗺️</a:t>
            </a:r>
            <a:endParaRPr lang="en-US" sz="2600" dirty="0"/>
          </a:p>
        </p:txBody>
      </p:sp>
      <p:sp>
        <p:nvSpPr>
          <p:cNvPr id="10" name="Text 5"/>
          <p:cNvSpPr/>
          <p:nvPr/>
        </p:nvSpPr>
        <p:spPr>
          <a:xfrm>
            <a:off x="1325880" y="1755648"/>
            <a:ext cx="4434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35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every session at the Journey screen  ·  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12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ابدأ كل جلسة من شاشة الرحلة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Story first: where is our factory today?</a:t>
            </a:r>
            <a:endParaRPr lang="en-US" sz="1350" dirty="0"/>
          </a:p>
        </p:txBody>
      </p:sp>
      <p:sp>
        <p:nvSpPr>
          <p:cNvPr id="11" name="Shape 6"/>
          <p:cNvSpPr/>
          <p:nvPr/>
        </p:nvSpPr>
        <p:spPr>
          <a:xfrm>
            <a:off x="6263640" y="1645920"/>
            <a:ext cx="5440680" cy="1280160"/>
          </a:xfrm>
          <a:prstGeom prst="roundRect">
            <a:avLst>
              <a:gd name="adj" fmla="val 7143"/>
            </a:avLst>
          </a:prstGeom>
          <a:solidFill>
            <a:srgbClr val="EAF6F8"/>
          </a:solidFill>
          <a:ln/>
        </p:spPr>
      </p:sp>
      <p:sp>
        <p:nvSpPr>
          <p:cNvPr id="12" name="Text 7"/>
          <p:cNvSpPr/>
          <p:nvPr/>
        </p:nvSpPr>
        <p:spPr>
          <a:xfrm>
            <a:off x="6400800" y="1920240"/>
            <a:ext cx="640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⏱️</a:t>
            </a:r>
            <a:endParaRPr lang="en-US" sz="2600" dirty="0"/>
          </a:p>
        </p:txBody>
      </p:sp>
      <p:sp>
        <p:nvSpPr>
          <p:cNvPr id="13" name="Text 8"/>
          <p:cNvSpPr/>
          <p:nvPr/>
        </p:nvSpPr>
        <p:spPr>
          <a:xfrm>
            <a:off x="7132320" y="1755648"/>
            <a:ext cx="4434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35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Guard the phase timings  ·  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12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احرص على أزمنة المراحل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45’ build · 10’ samples · 10’ final · test at the end — always</a:t>
            </a:r>
            <a:endParaRPr lang="en-US" sz="1350" dirty="0"/>
          </a:p>
        </p:txBody>
      </p:sp>
      <p:sp>
        <p:nvSpPr>
          <p:cNvPr id="14" name="Shape 9"/>
          <p:cNvSpPr/>
          <p:nvPr/>
        </p:nvSpPr>
        <p:spPr>
          <a:xfrm>
            <a:off x="457200" y="3063240"/>
            <a:ext cx="5440680" cy="1280160"/>
          </a:xfrm>
          <a:prstGeom prst="roundRect">
            <a:avLst>
              <a:gd name="adj" fmla="val 7143"/>
            </a:avLst>
          </a:prstGeom>
          <a:solidFill>
            <a:srgbClr val="FDF6E8"/>
          </a:solidFill>
          <a:ln/>
        </p:spPr>
      </p:sp>
      <p:sp>
        <p:nvSpPr>
          <p:cNvPr id="15" name="Text 10"/>
          <p:cNvSpPr/>
          <p:nvPr/>
        </p:nvSpPr>
        <p:spPr>
          <a:xfrm>
            <a:off x="594360" y="3337560"/>
            <a:ext cx="640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🔌</a:t>
            </a:r>
            <a:endParaRPr lang="en-US" sz="2600" dirty="0"/>
          </a:p>
        </p:txBody>
      </p:sp>
      <p:sp>
        <p:nvSpPr>
          <p:cNvPr id="16" name="Text 11"/>
          <p:cNvSpPr/>
          <p:nvPr/>
        </p:nvSpPr>
        <p:spPr>
          <a:xfrm>
            <a:off x="1325880" y="3172968"/>
            <a:ext cx="4434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35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code before the wiring checkpoint  ·  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12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لا برمجة قبل فحص التوصيلات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Wrong port = wrong behavior — make students read ports aloud</a:t>
            </a:r>
            <a:endParaRPr lang="en-US" sz="1350" dirty="0"/>
          </a:p>
        </p:txBody>
      </p:sp>
      <p:sp>
        <p:nvSpPr>
          <p:cNvPr id="17" name="Shape 12"/>
          <p:cNvSpPr/>
          <p:nvPr/>
        </p:nvSpPr>
        <p:spPr>
          <a:xfrm>
            <a:off x="6263640" y="3063240"/>
            <a:ext cx="5440680" cy="1280160"/>
          </a:xfrm>
          <a:prstGeom prst="roundRect">
            <a:avLst>
              <a:gd name="adj" fmla="val 7143"/>
            </a:avLst>
          </a:prstGeom>
          <a:solidFill>
            <a:srgbClr val="EAF6F8"/>
          </a:solidFill>
          <a:ln/>
        </p:spPr>
      </p:sp>
      <p:sp>
        <p:nvSpPr>
          <p:cNvPr id="18" name="Text 13"/>
          <p:cNvSpPr/>
          <p:nvPr/>
        </p:nvSpPr>
        <p:spPr>
          <a:xfrm>
            <a:off x="6400800" y="3337560"/>
            <a:ext cx="640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🧪</a:t>
            </a:r>
            <a:endParaRPr lang="en-US" sz="2600" dirty="0"/>
          </a:p>
        </p:txBody>
      </p:sp>
      <p:sp>
        <p:nvSpPr>
          <p:cNvPr id="19" name="Text 14"/>
          <p:cNvSpPr/>
          <p:nvPr/>
        </p:nvSpPr>
        <p:spPr>
          <a:xfrm>
            <a:off x="7132320" y="3172968"/>
            <a:ext cx="4434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35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skip the samples  ·  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12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لا تتجاوز الأكواد التجريبية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 small pieces first — the final program then almost writes itself</a:t>
            </a:r>
            <a:endParaRPr lang="en-US" sz="1350" dirty="0"/>
          </a:p>
        </p:txBody>
      </p:sp>
      <p:sp>
        <p:nvSpPr>
          <p:cNvPr id="20" name="Shape 15"/>
          <p:cNvSpPr/>
          <p:nvPr/>
        </p:nvSpPr>
        <p:spPr>
          <a:xfrm>
            <a:off x="457200" y="4480560"/>
            <a:ext cx="5440680" cy="1280160"/>
          </a:xfrm>
          <a:prstGeom prst="roundRect">
            <a:avLst>
              <a:gd name="adj" fmla="val 7143"/>
            </a:avLst>
          </a:prstGeom>
          <a:solidFill>
            <a:srgbClr val="FDF6E8"/>
          </a:solidFill>
          <a:ln/>
        </p:spPr>
      </p:sp>
      <p:sp>
        <p:nvSpPr>
          <p:cNvPr id="21" name="Text 16"/>
          <p:cNvSpPr/>
          <p:nvPr/>
        </p:nvSpPr>
        <p:spPr>
          <a:xfrm>
            <a:off x="594360" y="4754880"/>
            <a:ext cx="640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🙌</a:t>
            </a:r>
            <a:endParaRPr lang="en-US" sz="2600" dirty="0"/>
          </a:p>
        </p:txBody>
      </p:sp>
      <p:sp>
        <p:nvSpPr>
          <p:cNvPr id="22" name="Text 17"/>
          <p:cNvSpPr/>
          <p:nvPr/>
        </p:nvSpPr>
        <p:spPr>
          <a:xfrm>
            <a:off x="1325880" y="4590288"/>
            <a:ext cx="4434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35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Everyone builds, everyone codes  ·  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12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الجميع يبني والجميع يبرمج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Rotate roles inside each team of 2–3</a:t>
            </a:r>
            <a:endParaRPr lang="en-US" sz="1350" dirty="0"/>
          </a:p>
        </p:txBody>
      </p:sp>
      <p:sp>
        <p:nvSpPr>
          <p:cNvPr id="23" name="Shape 18"/>
          <p:cNvSpPr/>
          <p:nvPr/>
        </p:nvSpPr>
        <p:spPr>
          <a:xfrm>
            <a:off x="6263640" y="4480560"/>
            <a:ext cx="5440680" cy="1280160"/>
          </a:xfrm>
          <a:prstGeom prst="roundRect">
            <a:avLst>
              <a:gd name="adj" fmla="val 7143"/>
            </a:avLst>
          </a:prstGeom>
          <a:solidFill>
            <a:srgbClr val="EAF6F8"/>
          </a:solidFill>
          <a:ln/>
        </p:spPr>
      </p:sp>
      <p:sp>
        <p:nvSpPr>
          <p:cNvPr id="24" name="Text 19"/>
          <p:cNvSpPr/>
          <p:nvPr/>
        </p:nvSpPr>
        <p:spPr>
          <a:xfrm>
            <a:off x="6400800" y="4754880"/>
            <a:ext cx="640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🎉</a:t>
            </a:r>
            <a:endParaRPr lang="en-US" sz="2600" dirty="0"/>
          </a:p>
        </p:txBody>
      </p:sp>
      <p:sp>
        <p:nvSpPr>
          <p:cNvPr id="25" name="Text 20"/>
          <p:cNvSpPr/>
          <p:nvPr/>
        </p:nvSpPr>
        <p:spPr>
          <a:xfrm>
            <a:off x="7132320" y="4590288"/>
            <a:ext cx="4434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35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 with a demo, every day  ·  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12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اختم بعرضٍ كل يوم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team shows ONE success — photos go to the Day-8 showcase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960120" cy="54864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201168"/>
            <a:ext cx="105156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20040" y="6473952"/>
            <a:ext cx="8686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· Made in UAE — Smart Factory Challenge  ·  صنع في الإمارات — تحدي المصنع الذكي</a:t>
            </a:r>
            <a:endParaRPr lang="en-US" sz="900" dirty="0"/>
          </a:p>
        </p:txBody>
      </p:sp>
      <p:pic>
        <p:nvPicPr>
          <p:cNvPr id="5" name="Image 2" descr="media/image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040" y="6053328"/>
            <a:ext cx="301752" cy="6858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365760" y="86868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Today's Training Agenda</a:t>
            </a:r>
            <a:endParaRPr lang="en-US" sz="2700" dirty="0"/>
          </a:p>
        </p:txBody>
      </p:sp>
      <p:sp>
        <p:nvSpPr>
          <p:cNvPr id="7" name="Text 2"/>
          <p:cNvSpPr/>
          <p:nvPr/>
        </p:nvSpPr>
        <p:spPr>
          <a:xfrm>
            <a:off x="8229600" y="868680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21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أجندة التدريب اليوم</a:t>
            </a:r>
            <a:endParaRPr lang="ar-SA" sz="2100" dirty="0"/>
          </a:p>
        </p:txBody>
      </p:sp>
      <p:sp>
        <p:nvSpPr>
          <p:cNvPr id="8" name="Shape 3"/>
          <p:cNvSpPr/>
          <p:nvPr/>
        </p:nvSpPr>
        <p:spPr>
          <a:xfrm>
            <a:off x="548640" y="1691640"/>
            <a:ext cx="11064240" cy="804672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CE9EC"/>
            </a:solidFill>
            <a:prstDash val="solid"/>
          </a:ln>
        </p:spPr>
      </p:sp>
      <p:sp>
        <p:nvSpPr>
          <p:cNvPr id="9" name="Shape 4"/>
          <p:cNvSpPr/>
          <p:nvPr/>
        </p:nvSpPr>
        <p:spPr>
          <a:xfrm>
            <a:off x="777240" y="1837944"/>
            <a:ext cx="502920" cy="502920"/>
          </a:xfrm>
          <a:prstGeom prst="ellipse">
            <a:avLst/>
          </a:prstGeom>
          <a:solidFill>
            <a:srgbClr val="189EA8"/>
          </a:solidFill>
          <a:ln/>
        </p:spPr>
      </p:sp>
      <p:sp>
        <p:nvSpPr>
          <p:cNvPr id="10" name="Text 5"/>
          <p:cNvSpPr/>
          <p:nvPr/>
        </p:nvSpPr>
        <p:spPr>
          <a:xfrm>
            <a:off x="777240" y="183794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6"/>
          <p:cNvSpPr/>
          <p:nvPr/>
        </p:nvSpPr>
        <p:spPr>
          <a:xfrm>
            <a:off x="1508760" y="1783080"/>
            <a:ext cx="7589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camp &amp; its story   </a:t>
            </a:r>
            <a:pPr algn="l" indent="0" marL="0">
              <a:buNone/>
            </a:pPr>
            <a:r>
              <a:rPr lang="en-US" sz="115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Theme, goals, the Smart Date Factory narrative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9144000" y="1783080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400" b="1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المخيم وقصته</a:t>
            </a:r>
            <a:endParaRPr lang="ar-SA" sz="1400" dirty="0"/>
          </a:p>
        </p:txBody>
      </p:sp>
      <p:sp>
        <p:nvSpPr>
          <p:cNvPr id="13" name="Shape 8"/>
          <p:cNvSpPr/>
          <p:nvPr/>
        </p:nvSpPr>
        <p:spPr>
          <a:xfrm>
            <a:off x="548640" y="2606040"/>
            <a:ext cx="11064240" cy="804672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CE9EC"/>
            </a:solidFill>
            <a:prstDash val="solid"/>
          </a:ln>
        </p:spPr>
      </p:sp>
      <p:sp>
        <p:nvSpPr>
          <p:cNvPr id="14" name="Shape 9"/>
          <p:cNvSpPr/>
          <p:nvPr/>
        </p:nvSpPr>
        <p:spPr>
          <a:xfrm>
            <a:off x="777240" y="2752344"/>
            <a:ext cx="502920" cy="502920"/>
          </a:xfrm>
          <a:prstGeom prst="ellipse">
            <a:avLst/>
          </a:prstGeom>
          <a:solidFill>
            <a:srgbClr val="189EA8"/>
          </a:solidFill>
          <a:ln/>
        </p:spPr>
      </p:sp>
      <p:sp>
        <p:nvSpPr>
          <p:cNvPr id="15" name="Text 10"/>
          <p:cNvSpPr/>
          <p:nvPr/>
        </p:nvSpPr>
        <p:spPr>
          <a:xfrm>
            <a:off x="777240" y="275234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6" name="Text 11"/>
          <p:cNvSpPr/>
          <p:nvPr/>
        </p:nvSpPr>
        <p:spPr>
          <a:xfrm>
            <a:off x="1508760" y="2697480"/>
            <a:ext cx="7589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session model   </a:t>
            </a:r>
            <a:pPr algn="l" indent="0" marL="0">
              <a:buNone/>
            </a:pPr>
            <a:r>
              <a:rPr lang="en-US" sz="115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 minutes · 7 phases · 2 major topics (Build + Code)</a:t>
            </a:r>
            <a:endParaRPr lang="en-US" sz="1600" dirty="0"/>
          </a:p>
        </p:txBody>
      </p:sp>
      <p:sp>
        <p:nvSpPr>
          <p:cNvPr id="17" name="Text 12"/>
          <p:cNvSpPr/>
          <p:nvPr/>
        </p:nvSpPr>
        <p:spPr>
          <a:xfrm>
            <a:off x="9144000" y="2697480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400" b="1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نموذج الجلسة</a:t>
            </a:r>
            <a:endParaRPr lang="ar-SA" sz="1400" dirty="0"/>
          </a:p>
        </p:txBody>
      </p:sp>
      <p:sp>
        <p:nvSpPr>
          <p:cNvPr id="18" name="Shape 13"/>
          <p:cNvSpPr/>
          <p:nvPr/>
        </p:nvSpPr>
        <p:spPr>
          <a:xfrm>
            <a:off x="548640" y="3520440"/>
            <a:ext cx="11064240" cy="804672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CE9EC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777240" y="3666744"/>
            <a:ext cx="502920" cy="502920"/>
          </a:xfrm>
          <a:prstGeom prst="ellipse">
            <a:avLst/>
          </a:prstGeom>
          <a:solidFill>
            <a:srgbClr val="189EA8"/>
          </a:solidFill>
          <a:ln/>
        </p:spPr>
      </p:sp>
      <p:sp>
        <p:nvSpPr>
          <p:cNvPr id="20" name="Text 15"/>
          <p:cNvSpPr/>
          <p:nvPr/>
        </p:nvSpPr>
        <p:spPr>
          <a:xfrm>
            <a:off x="777240" y="366674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21" name="Text 16"/>
          <p:cNvSpPr/>
          <p:nvPr/>
        </p:nvSpPr>
        <p:spPr>
          <a:xfrm>
            <a:off x="1508760" y="3611880"/>
            <a:ext cx="7589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8-day journey   </a:t>
            </a:r>
            <a:pPr algn="l" indent="0" marL="0">
              <a:buNone/>
            </a:pPr>
            <a:r>
              <a:rPr lang="en-US" sz="115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by day: where we reach, for both age groups</a:t>
            </a:r>
            <a:endParaRPr lang="en-US" sz="1600" dirty="0"/>
          </a:p>
        </p:txBody>
      </p:sp>
      <p:sp>
        <p:nvSpPr>
          <p:cNvPr id="22" name="Text 17"/>
          <p:cNvSpPr/>
          <p:nvPr/>
        </p:nvSpPr>
        <p:spPr>
          <a:xfrm>
            <a:off x="9144000" y="3611880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400" b="1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رحلة الأيام الثمانية</a:t>
            </a:r>
            <a:endParaRPr lang="ar-SA" sz="1400" dirty="0"/>
          </a:p>
        </p:txBody>
      </p:sp>
      <p:sp>
        <p:nvSpPr>
          <p:cNvPr id="23" name="Shape 18"/>
          <p:cNvSpPr/>
          <p:nvPr/>
        </p:nvSpPr>
        <p:spPr>
          <a:xfrm>
            <a:off x="548640" y="4434840"/>
            <a:ext cx="11064240" cy="804672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CE9EC"/>
            </a:solidFill>
            <a:prstDash val="solid"/>
          </a:ln>
        </p:spPr>
      </p:sp>
      <p:sp>
        <p:nvSpPr>
          <p:cNvPr id="24" name="Shape 19"/>
          <p:cNvSpPr/>
          <p:nvPr/>
        </p:nvSpPr>
        <p:spPr>
          <a:xfrm>
            <a:off x="777240" y="4581144"/>
            <a:ext cx="502920" cy="502920"/>
          </a:xfrm>
          <a:prstGeom prst="ellipse">
            <a:avLst/>
          </a:prstGeom>
          <a:solidFill>
            <a:srgbClr val="189EA8"/>
          </a:solidFill>
          <a:ln/>
        </p:spPr>
      </p:sp>
      <p:sp>
        <p:nvSpPr>
          <p:cNvPr id="25" name="Text 20"/>
          <p:cNvSpPr/>
          <p:nvPr/>
        </p:nvSpPr>
        <p:spPr>
          <a:xfrm>
            <a:off x="777240" y="458114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26" name="Text 21"/>
          <p:cNvSpPr/>
          <p:nvPr/>
        </p:nvSpPr>
        <p:spPr>
          <a:xfrm>
            <a:off x="1508760" y="4526280"/>
            <a:ext cx="7589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tools   </a:t>
            </a:r>
            <a:pPr algn="l" indent="0" marL="0">
              <a:buNone/>
            </a:pPr>
            <a:r>
              <a:rPr lang="en-US" sz="115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Interactive manual · RoboCode &amp; ACECode · ready projects</a:t>
            </a:r>
            <a:endParaRPr lang="en-US" sz="1600" dirty="0"/>
          </a:p>
        </p:txBody>
      </p:sp>
      <p:sp>
        <p:nvSpPr>
          <p:cNvPr id="27" name="Text 22"/>
          <p:cNvSpPr/>
          <p:nvPr/>
        </p:nvSpPr>
        <p:spPr>
          <a:xfrm>
            <a:off x="9144000" y="4526280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400" b="1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أدواتك</a:t>
            </a:r>
            <a:endParaRPr lang="ar-SA" sz="1400" dirty="0"/>
          </a:p>
        </p:txBody>
      </p:sp>
      <p:sp>
        <p:nvSpPr>
          <p:cNvPr id="28" name="Shape 23"/>
          <p:cNvSpPr/>
          <p:nvPr/>
        </p:nvSpPr>
        <p:spPr>
          <a:xfrm>
            <a:off x="548640" y="5349240"/>
            <a:ext cx="11064240" cy="804672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CE9EC"/>
            </a:solidFill>
            <a:prstDash val="solid"/>
          </a:ln>
        </p:spPr>
      </p:sp>
      <p:sp>
        <p:nvSpPr>
          <p:cNvPr id="29" name="Shape 24"/>
          <p:cNvSpPr/>
          <p:nvPr/>
        </p:nvSpPr>
        <p:spPr>
          <a:xfrm>
            <a:off x="777240" y="5495544"/>
            <a:ext cx="502920" cy="502920"/>
          </a:xfrm>
          <a:prstGeom prst="ellipse">
            <a:avLst/>
          </a:prstGeom>
          <a:solidFill>
            <a:srgbClr val="189EA8"/>
          </a:solidFill>
          <a:ln/>
        </p:spPr>
      </p:sp>
      <p:sp>
        <p:nvSpPr>
          <p:cNvPr id="30" name="Text 25"/>
          <p:cNvSpPr/>
          <p:nvPr/>
        </p:nvSpPr>
        <p:spPr>
          <a:xfrm>
            <a:off x="777240" y="549554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000" dirty="0"/>
          </a:p>
        </p:txBody>
      </p:sp>
      <p:sp>
        <p:nvSpPr>
          <p:cNvPr id="31" name="Text 26"/>
          <p:cNvSpPr/>
          <p:nvPr/>
        </p:nvSpPr>
        <p:spPr>
          <a:xfrm>
            <a:off x="1508760" y="5440680"/>
            <a:ext cx="7589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Hands-on practice   </a:t>
            </a:r>
            <a:pPr algn="l" indent="0" marL="0">
              <a:buNone/>
            </a:pPr>
            <a:r>
              <a:rPr lang="en-US" sz="115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will build &amp; code the Day-3 robot yourselves!</a:t>
            </a:r>
            <a:endParaRPr lang="en-US" sz="1600" dirty="0"/>
          </a:p>
        </p:txBody>
      </p:sp>
      <p:sp>
        <p:nvSpPr>
          <p:cNvPr id="32" name="Text 27"/>
          <p:cNvSpPr/>
          <p:nvPr/>
        </p:nvSpPr>
        <p:spPr>
          <a:xfrm>
            <a:off x="9144000" y="5440680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400" b="1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تطبيق عملي</a:t>
            </a:r>
            <a:endParaRPr lang="ar-SA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73F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365760"/>
            <a:ext cx="1280160" cy="73152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2720" y="457200"/>
            <a:ext cx="1371600" cy="64922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2194560"/>
            <a:ext cx="10698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— let's build it ourselves!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731520" y="3017520"/>
            <a:ext cx="10698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ar-SA" altLang="en-US" sz="2800" b="1" dirty="0">
                <a:solidFill>
                  <a:srgbClr val="9BDC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والآن — لنبنِه بأنفسنا!</a:t>
            </a:r>
            <a:endParaRPr lang="ar-SA" sz="2800" dirty="0"/>
          </a:p>
        </p:txBody>
      </p:sp>
      <p:sp>
        <p:nvSpPr>
          <p:cNvPr id="6" name="Text 2"/>
          <p:cNvSpPr/>
          <p:nvPr/>
        </p:nvSpPr>
        <p:spPr>
          <a:xfrm>
            <a:off x="1280160" y="3931920"/>
            <a:ext cx="9601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C9E8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Hands-on: open the manual, build the Day-3 robot car in pairs, run the 3 sample codes, then the carry mission.
</a:t>
            </a:r>
            <a:pPr algn="ctr" indent="0" marL="0">
              <a:lnSpc>
                <a:spcPct val="135000"/>
              </a:lnSpc>
              <a:buNone/>
            </a:pPr>
            <a:r>
              <a:rPr lang="ar-SA" altLang="en-US" sz="1350" dirty="0">
                <a:solidFill>
                  <a:srgbClr val="C9E8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تطبيق عملي: افتحوا الدليل، ابنوا سيارة اليوم الثالث في ثنائيات، شغّلوا الأكواد التجريبية الثلاثة ثم مهمة النقل.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731520" y="530352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DB1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 · الأسئلة  →  any time during practice · في أي وقت أثناء التطبيق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960120" cy="54864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201168"/>
            <a:ext cx="105156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20040" y="6473952"/>
            <a:ext cx="8686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· Made in UAE — Smart Factory Challenge  ·  صنع في الإمارات — تحدي المصنع الذكي</a:t>
            </a:r>
            <a:endParaRPr lang="en-US" sz="900" dirty="0"/>
          </a:p>
        </p:txBody>
      </p:sp>
      <p:pic>
        <p:nvPicPr>
          <p:cNvPr id="5" name="Image 2" descr="media/image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040" y="6053328"/>
            <a:ext cx="301752" cy="6858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365760" y="86868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Camp — Our Family, Our Unity</a:t>
            </a:r>
            <a:endParaRPr lang="en-US" sz="2700" dirty="0"/>
          </a:p>
        </p:txBody>
      </p:sp>
      <p:sp>
        <p:nvSpPr>
          <p:cNvPr id="7" name="Text 2"/>
          <p:cNvSpPr/>
          <p:nvPr/>
        </p:nvSpPr>
        <p:spPr>
          <a:xfrm>
            <a:off x="8229600" y="868680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21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المخيم — أسرتنا وحدتنا</a:t>
            </a:r>
            <a:endParaRPr lang="ar-SA" sz="2100" dirty="0"/>
          </a:p>
        </p:txBody>
      </p:sp>
      <p:sp>
        <p:nvSpPr>
          <p:cNvPr id="8" name="Text 3"/>
          <p:cNvSpPr/>
          <p:nvPr/>
        </p:nvSpPr>
        <p:spPr>
          <a:xfrm>
            <a:off x="548640" y="1645920"/>
            <a:ext cx="58521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Inspired by the UAE Year of the Family 2026. </a:t>
            </a:r>
            <a:pPr algn="l"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camp connects family values, Emirati heritage and culture with creative arts, traditional crafts, technology and hands-on engineering — students become creators, builders and problem-solvers.</a:t>
            </a:r>
            <a:endParaRPr lang="en-US" sz="1400" dirty="0"/>
          </a:p>
        </p:txBody>
      </p:sp>
      <p:sp>
        <p:nvSpPr>
          <p:cNvPr id="9" name="Text 4"/>
          <p:cNvSpPr/>
          <p:nvPr/>
        </p:nvSpPr>
        <p:spPr>
          <a:xfrm>
            <a:off x="548640" y="3154680"/>
            <a:ext cx="58521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lnSpc>
                <a:spcPct val="130000"/>
              </a:lnSpc>
              <a:buNone/>
            </a:pPr>
            <a:r>
              <a:rPr lang="ar-SA" altLang="en-US" sz="13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استلهامًا من عام الأسرة في دولة الإمارات 2026، يربط المخيم القيم الأسرية والتراث الإماراتي بالفنون الإبداعية والحرف التراثية والتكنولوجيا والمشاريع الهندسية — ليصبح الطلبة مبتكرين وصنّاعًا وقادرين على حل المشكلات.</a:t>
            </a:r>
            <a:endParaRPr lang="ar-SA" sz="1350" dirty="0"/>
          </a:p>
        </p:txBody>
      </p:sp>
      <p:sp>
        <p:nvSpPr>
          <p:cNvPr id="10" name="Shape 5"/>
          <p:cNvSpPr/>
          <p:nvPr/>
        </p:nvSpPr>
        <p:spPr>
          <a:xfrm>
            <a:off x="6720840" y="1645920"/>
            <a:ext cx="4892040" cy="621792"/>
          </a:xfrm>
          <a:prstGeom prst="roundRect">
            <a:avLst>
              <a:gd name="adj" fmla="val 11765"/>
            </a:avLst>
          </a:prstGeom>
          <a:solidFill>
            <a:srgbClr val="F4F9FA"/>
          </a:solidFill>
          <a:ln w="12700">
            <a:solidFill>
              <a:srgbClr val="DCE9EC"/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6812280" y="1700784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🇦🇪</a:t>
            </a:r>
            <a:endParaRPr lang="en-US" sz="1800" dirty="0"/>
          </a:p>
        </p:txBody>
      </p:sp>
      <p:sp>
        <p:nvSpPr>
          <p:cNvPr id="12" name="Text 7"/>
          <p:cNvSpPr/>
          <p:nvPr/>
        </p:nvSpPr>
        <p:spPr>
          <a:xfrm>
            <a:off x="7315200" y="1700784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Values &amp; identity</a:t>
            </a:r>
            <a:endParaRPr lang="en-US" sz="1200" dirty="0"/>
          </a:p>
        </p:txBody>
      </p:sp>
      <p:sp>
        <p:nvSpPr>
          <p:cNvPr id="13" name="Text 8"/>
          <p:cNvSpPr/>
          <p:nvPr/>
        </p:nvSpPr>
        <p:spPr>
          <a:xfrm>
            <a:off x="9601200" y="170078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11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القيم والهوية</a:t>
            </a:r>
            <a:endParaRPr lang="ar-SA" sz="1150" dirty="0"/>
          </a:p>
        </p:txBody>
      </p:sp>
      <p:sp>
        <p:nvSpPr>
          <p:cNvPr id="14" name="Shape 9"/>
          <p:cNvSpPr/>
          <p:nvPr/>
        </p:nvSpPr>
        <p:spPr>
          <a:xfrm>
            <a:off x="6720840" y="2395728"/>
            <a:ext cx="4892040" cy="621792"/>
          </a:xfrm>
          <a:prstGeom prst="roundRect">
            <a:avLst>
              <a:gd name="adj" fmla="val 11765"/>
            </a:avLst>
          </a:prstGeom>
          <a:solidFill>
            <a:srgbClr val="F4F9FA"/>
          </a:solidFill>
          <a:ln w="12700">
            <a:solidFill>
              <a:srgbClr val="DCE9EC"/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6812280" y="2450592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🎨</a:t>
            </a:r>
            <a:endParaRPr lang="en-US" sz="1800" dirty="0"/>
          </a:p>
        </p:txBody>
      </p:sp>
      <p:sp>
        <p:nvSpPr>
          <p:cNvPr id="16" name="Text 11"/>
          <p:cNvSpPr/>
          <p:nvPr/>
        </p:nvSpPr>
        <p:spPr>
          <a:xfrm>
            <a:off x="7315200" y="245059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Creativity &amp; innovation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9601200" y="2450592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11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الإبداع والابتكار</a:t>
            </a:r>
            <a:endParaRPr lang="ar-SA" sz="1150" dirty="0"/>
          </a:p>
        </p:txBody>
      </p:sp>
      <p:sp>
        <p:nvSpPr>
          <p:cNvPr id="18" name="Shape 13"/>
          <p:cNvSpPr/>
          <p:nvPr/>
        </p:nvSpPr>
        <p:spPr>
          <a:xfrm>
            <a:off x="6720840" y="3145536"/>
            <a:ext cx="4892040" cy="621792"/>
          </a:xfrm>
          <a:prstGeom prst="roundRect">
            <a:avLst>
              <a:gd name="adj" fmla="val 11765"/>
            </a:avLst>
          </a:prstGeom>
          <a:solidFill>
            <a:srgbClr val="F4F9FA"/>
          </a:solidFill>
          <a:ln w="12700">
            <a:solidFill>
              <a:srgbClr val="DCE9EC"/>
            </a:solidFill>
            <a:prstDash val="solid"/>
          </a:ln>
        </p:spPr>
      </p:sp>
      <p:sp>
        <p:nvSpPr>
          <p:cNvPr id="19" name="Text 14"/>
          <p:cNvSpPr/>
          <p:nvPr/>
        </p:nvSpPr>
        <p:spPr>
          <a:xfrm>
            <a:off x="6812280" y="3200400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🤝</a:t>
            </a:r>
            <a:endParaRPr lang="en-US" sz="1800" dirty="0"/>
          </a:p>
        </p:txBody>
      </p:sp>
      <p:sp>
        <p:nvSpPr>
          <p:cNvPr id="20" name="Text 15"/>
          <p:cNvSpPr/>
          <p:nvPr/>
        </p:nvSpPr>
        <p:spPr>
          <a:xfrm>
            <a:off x="7315200" y="320040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Teamwork &amp; communication</a:t>
            </a:r>
            <a:endParaRPr lang="en-US" sz="1200" dirty="0"/>
          </a:p>
        </p:txBody>
      </p:sp>
      <p:sp>
        <p:nvSpPr>
          <p:cNvPr id="21" name="Text 16"/>
          <p:cNvSpPr/>
          <p:nvPr/>
        </p:nvSpPr>
        <p:spPr>
          <a:xfrm>
            <a:off x="9601200" y="320040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11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العمل الجماعي والتواصل</a:t>
            </a:r>
            <a:endParaRPr lang="ar-SA" sz="1150" dirty="0"/>
          </a:p>
        </p:txBody>
      </p:sp>
      <p:sp>
        <p:nvSpPr>
          <p:cNvPr id="22" name="Shape 17"/>
          <p:cNvSpPr/>
          <p:nvPr/>
        </p:nvSpPr>
        <p:spPr>
          <a:xfrm>
            <a:off x="6720840" y="3895344"/>
            <a:ext cx="4892040" cy="621792"/>
          </a:xfrm>
          <a:prstGeom prst="roundRect">
            <a:avLst>
              <a:gd name="adj" fmla="val 11765"/>
            </a:avLst>
          </a:prstGeom>
          <a:solidFill>
            <a:srgbClr val="F4F9FA"/>
          </a:solidFill>
          <a:ln w="12700">
            <a:solidFill>
              <a:srgbClr val="DCE9EC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6812280" y="3950208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💻</a:t>
            </a:r>
            <a:endParaRPr lang="en-US" sz="1800" dirty="0"/>
          </a:p>
        </p:txBody>
      </p:sp>
      <p:sp>
        <p:nvSpPr>
          <p:cNvPr id="24" name="Text 19"/>
          <p:cNvSpPr/>
          <p:nvPr/>
        </p:nvSpPr>
        <p:spPr>
          <a:xfrm>
            <a:off x="7315200" y="395020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Technology &amp; digital skills</a:t>
            </a:r>
            <a:endParaRPr lang="en-US" sz="1200" dirty="0"/>
          </a:p>
        </p:txBody>
      </p:sp>
      <p:sp>
        <p:nvSpPr>
          <p:cNvPr id="25" name="Text 20"/>
          <p:cNvSpPr/>
          <p:nvPr/>
        </p:nvSpPr>
        <p:spPr>
          <a:xfrm>
            <a:off x="9601200" y="395020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11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التكنولوجيا والمهارات الرقمية</a:t>
            </a:r>
            <a:endParaRPr lang="ar-SA" sz="1150" dirty="0"/>
          </a:p>
        </p:txBody>
      </p:sp>
      <p:sp>
        <p:nvSpPr>
          <p:cNvPr id="26" name="Shape 21"/>
          <p:cNvSpPr/>
          <p:nvPr/>
        </p:nvSpPr>
        <p:spPr>
          <a:xfrm>
            <a:off x="6720840" y="4645152"/>
            <a:ext cx="4892040" cy="621792"/>
          </a:xfrm>
          <a:prstGeom prst="roundRect">
            <a:avLst>
              <a:gd name="adj" fmla="val 11765"/>
            </a:avLst>
          </a:prstGeom>
          <a:solidFill>
            <a:srgbClr val="F4F9FA"/>
          </a:solidFill>
          <a:ln w="12700">
            <a:solidFill>
              <a:srgbClr val="DCE9EC"/>
            </a:solidFill>
            <a:prstDash val="solid"/>
          </a:ln>
        </p:spPr>
      </p:sp>
      <p:sp>
        <p:nvSpPr>
          <p:cNvPr id="27" name="Text 22"/>
          <p:cNvSpPr/>
          <p:nvPr/>
        </p:nvSpPr>
        <p:spPr>
          <a:xfrm>
            <a:off x="6812280" y="4700016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🚀</a:t>
            </a:r>
            <a:endParaRPr lang="en-US" sz="1800" dirty="0"/>
          </a:p>
        </p:txBody>
      </p:sp>
      <p:sp>
        <p:nvSpPr>
          <p:cNvPr id="28" name="Text 23"/>
          <p:cNvSpPr/>
          <p:nvPr/>
        </p:nvSpPr>
        <p:spPr>
          <a:xfrm>
            <a:off x="7315200" y="4700016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Self-reliance &amp; leadership</a:t>
            </a:r>
            <a:endParaRPr lang="en-US" sz="1200" dirty="0"/>
          </a:p>
        </p:txBody>
      </p:sp>
      <p:sp>
        <p:nvSpPr>
          <p:cNvPr id="29" name="Text 24"/>
          <p:cNvSpPr/>
          <p:nvPr/>
        </p:nvSpPr>
        <p:spPr>
          <a:xfrm>
            <a:off x="9601200" y="4700016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11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الاعتماد على الذات والقيادة</a:t>
            </a:r>
            <a:endParaRPr lang="ar-SA" sz="1150" dirty="0"/>
          </a:p>
        </p:txBody>
      </p:sp>
      <p:sp>
        <p:nvSpPr>
          <p:cNvPr id="30" name="Shape 25"/>
          <p:cNvSpPr/>
          <p:nvPr/>
        </p:nvSpPr>
        <p:spPr>
          <a:xfrm>
            <a:off x="6720840" y="5394960"/>
            <a:ext cx="4892040" cy="621792"/>
          </a:xfrm>
          <a:prstGeom prst="roundRect">
            <a:avLst>
              <a:gd name="adj" fmla="val 11765"/>
            </a:avLst>
          </a:prstGeom>
          <a:solidFill>
            <a:srgbClr val="F4F9FA"/>
          </a:solidFill>
          <a:ln w="12700">
            <a:solidFill>
              <a:srgbClr val="DCE9EC"/>
            </a:solidFill>
            <a:prstDash val="solid"/>
          </a:ln>
        </p:spPr>
      </p:sp>
      <p:sp>
        <p:nvSpPr>
          <p:cNvPr id="31" name="Text 26"/>
          <p:cNvSpPr/>
          <p:nvPr/>
        </p:nvSpPr>
        <p:spPr>
          <a:xfrm>
            <a:off x="6812280" y="5449824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🌱</a:t>
            </a:r>
            <a:endParaRPr lang="en-US" sz="1800" dirty="0"/>
          </a:p>
        </p:txBody>
      </p:sp>
      <p:sp>
        <p:nvSpPr>
          <p:cNvPr id="32" name="Text 27"/>
          <p:cNvSpPr/>
          <p:nvPr/>
        </p:nvSpPr>
        <p:spPr>
          <a:xfrm>
            <a:off x="7315200" y="5449824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Sustainability awareness</a:t>
            </a:r>
            <a:endParaRPr lang="en-US" sz="1200" dirty="0"/>
          </a:p>
        </p:txBody>
      </p:sp>
      <p:sp>
        <p:nvSpPr>
          <p:cNvPr id="33" name="Text 28"/>
          <p:cNvSpPr/>
          <p:nvPr/>
        </p:nvSpPr>
        <p:spPr>
          <a:xfrm>
            <a:off x="9601200" y="544982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11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الوعي بالاستدامة</a:t>
            </a:r>
            <a:endParaRPr lang="ar-SA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960120" cy="54864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201168"/>
            <a:ext cx="105156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20040" y="6473952"/>
            <a:ext cx="8686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· Made in UAE — Smart Factory Challenge  ·  صنع في الإمارات — تحدي المصنع الذكي</a:t>
            </a:r>
            <a:endParaRPr lang="en-US" sz="900" dirty="0"/>
          </a:p>
        </p:txBody>
      </p:sp>
      <p:pic>
        <p:nvPicPr>
          <p:cNvPr id="5" name="Image 2" descr="media/image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040" y="6053328"/>
            <a:ext cx="301752" cy="6858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365760" y="86868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Story: The Smart Date Factory</a:t>
            </a:r>
            <a:endParaRPr lang="en-US" sz="2700" dirty="0"/>
          </a:p>
        </p:txBody>
      </p:sp>
      <p:sp>
        <p:nvSpPr>
          <p:cNvPr id="7" name="Text 2"/>
          <p:cNvSpPr/>
          <p:nvPr/>
        </p:nvSpPr>
        <p:spPr>
          <a:xfrm>
            <a:off x="8229600" y="868680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21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قصة المخيم الثاني: مصنع التمور الذكي</a:t>
            </a:r>
            <a:endParaRPr lang="ar-SA" sz="2100" dirty="0"/>
          </a:p>
        </p:txBody>
      </p:sp>
      <p:pic>
        <p:nvPicPr>
          <p:cNvPr id="8" name="Image 3" descr="assets_c/prod_day8_1.jp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6492240" y="1600200"/>
            <a:ext cx="5120640" cy="3840480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548640" y="1691640"/>
            <a:ext cx="56692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7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story for 8 days:
</a:t>
            </a:r>
            <a:pPr algn="l"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factory receives dates from UAE farms — then transports, inspects, sorts (Ajwa, Medjool, Khudri…) and packs them, using robots the students build and code themselves.
</a:t>
            </a:r>
            <a:pPr algn="l" indent="0" marL="0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day adds one working station. On Day 8, the whole factory runs — end to end.</a:t>
            </a:r>
            <a:endParaRPr lang="en-US" sz="1700" dirty="0"/>
          </a:p>
        </p:txBody>
      </p:sp>
      <p:sp>
        <p:nvSpPr>
          <p:cNvPr id="10" name="Text 4"/>
          <p:cNvSpPr/>
          <p:nvPr/>
        </p:nvSpPr>
        <p:spPr>
          <a:xfrm>
            <a:off x="548640" y="4160520"/>
            <a:ext cx="56692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lnSpc>
                <a:spcPct val="130000"/>
              </a:lnSpc>
              <a:buNone/>
            </a:pPr>
            <a:r>
              <a:rPr lang="ar-SA" altLang="en-US" sz="13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قصة واحدة لثمانية أيام: يستقبل مصنعنا التمور من مزارع الإمارات — ثم ينقلها ويفحصها ويفرزها (عجوة، مجدول، خضري...) ويعبّئها باستخدام روبوتات يبنيها الطلبة ويبرمجونها بأنفسهم. كل يوم نضيف محطة عاملة جديدة، وفي اليوم الثامن يعمل المصنع كاملًا.</a:t>
            </a:r>
            <a:endParaRPr lang="ar-SA" sz="1350" dirty="0"/>
          </a:p>
        </p:txBody>
      </p:sp>
      <p:sp>
        <p:nvSpPr>
          <p:cNvPr id="11" name="Shape 5"/>
          <p:cNvSpPr/>
          <p:nvPr/>
        </p:nvSpPr>
        <p:spPr>
          <a:xfrm>
            <a:off x="548640" y="5760720"/>
            <a:ext cx="5669280" cy="502920"/>
          </a:xfrm>
          <a:prstGeom prst="roundRect">
            <a:avLst>
              <a:gd name="adj" fmla="val 14545"/>
            </a:avLst>
          </a:prstGeom>
          <a:solidFill>
            <a:srgbClr val="FFF7E8"/>
          </a:solidFill>
          <a:ln w="12700">
            <a:solidFill>
              <a:srgbClr val="DDB169"/>
            </a:solidFill>
            <a:prstDash val="solid"/>
          </a:ln>
        </p:spPr>
      </p:sp>
      <p:sp>
        <p:nvSpPr>
          <p:cNvPr id="12" name="Text 6"/>
          <p:cNvSpPr/>
          <p:nvPr/>
        </p:nvSpPr>
        <p:spPr>
          <a:xfrm>
            <a:off x="685800" y="5760720"/>
            <a:ext cx="5440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 Open every session with: “Where is our factory today?” · افتتح كل جلسة بـ«أين وصل مصنعنا اليوم؟»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960120" cy="54864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201168"/>
            <a:ext cx="105156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20040" y="6473952"/>
            <a:ext cx="8686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· Made in UAE — Smart Factory Challenge  ·  صنع في الإمارات — تحدي المصنع الذكي</a:t>
            </a:r>
            <a:endParaRPr lang="en-US" sz="900" dirty="0"/>
          </a:p>
        </p:txBody>
      </p:sp>
      <p:pic>
        <p:nvPicPr>
          <p:cNvPr id="5" name="Image 2" descr="media/image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040" y="6053328"/>
            <a:ext cx="301752" cy="6858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365760" y="86868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Age Groups, One Factory</a:t>
            </a:r>
            <a:endParaRPr lang="en-US" sz="2700" dirty="0"/>
          </a:p>
        </p:txBody>
      </p:sp>
      <p:sp>
        <p:nvSpPr>
          <p:cNvPr id="7" name="Text 2"/>
          <p:cNvSpPr/>
          <p:nvPr/>
        </p:nvSpPr>
        <p:spPr>
          <a:xfrm>
            <a:off x="8229600" y="868680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21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فئتان عمريتان، مصنع واحد</a:t>
            </a:r>
            <a:endParaRPr lang="ar-SA" sz="2100" dirty="0"/>
          </a:p>
        </p:txBody>
      </p:sp>
      <p:sp>
        <p:nvSpPr>
          <p:cNvPr id="8" name="Shape 3"/>
          <p:cNvSpPr/>
          <p:nvPr/>
        </p:nvSpPr>
        <p:spPr>
          <a:xfrm>
            <a:off x="548640" y="1645920"/>
            <a:ext cx="5349240" cy="4480560"/>
          </a:xfrm>
          <a:prstGeom prst="roundRect">
            <a:avLst>
              <a:gd name="adj" fmla="val 2449"/>
            </a:avLst>
          </a:prstGeom>
          <a:solidFill>
            <a:srgbClr val="F6E7C9"/>
          </a:solidFill>
          <a:ln/>
        </p:spPr>
      </p:sp>
      <p:sp>
        <p:nvSpPr>
          <p:cNvPr id="9" name="Text 4"/>
          <p:cNvSpPr/>
          <p:nvPr/>
        </p:nvSpPr>
        <p:spPr>
          <a:xfrm>
            <a:off x="777240" y="1828800"/>
            <a:ext cx="4892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👧 Little Makers · Ages 5–8  ·  </a:t>
            </a:r>
            <a:pPr algn="l" indent="0" marL="0">
              <a:buNone/>
            </a:pPr>
            <a:r>
              <a:rPr lang="ar-SA" altLang="en-US" sz="14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الصنّاع الصغار · 5–8</a:t>
            </a:r>
            <a:endParaRPr lang="en-US" sz="1700" dirty="0"/>
          </a:p>
        </p:txBody>
      </p:sp>
      <p:sp>
        <p:nvSpPr>
          <p:cNvPr id="10" name="Shape 5"/>
          <p:cNvSpPr/>
          <p:nvPr/>
        </p:nvSpPr>
        <p:spPr>
          <a:xfrm>
            <a:off x="777240" y="2468880"/>
            <a:ext cx="489204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/>
        </p:spPr>
      </p:sp>
      <p:sp>
        <p:nvSpPr>
          <p:cNvPr id="11" name="Text 6"/>
          <p:cNvSpPr/>
          <p:nvPr/>
        </p:nvSpPr>
        <p:spPr>
          <a:xfrm>
            <a:off x="960120" y="2523744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Robot car platform (Alpha Set kit)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منصة سيارة الروبوت (عدة Alpha Set)</a:t>
            </a:r>
            <a:endParaRPr lang="en-US" sz="1150" dirty="0"/>
          </a:p>
        </p:txBody>
      </p:sp>
      <p:sp>
        <p:nvSpPr>
          <p:cNvPr id="12" name="Shape 7"/>
          <p:cNvSpPr/>
          <p:nvPr/>
        </p:nvSpPr>
        <p:spPr>
          <a:xfrm>
            <a:off x="777240" y="3346704"/>
            <a:ext cx="489204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/>
        </p:spPr>
      </p:sp>
      <p:sp>
        <p:nvSpPr>
          <p:cNvPr id="13" name="Text 8"/>
          <p:cNvSpPr/>
          <p:nvPr/>
        </p:nvSpPr>
        <p:spPr>
          <a:xfrm>
            <a:off x="960120" y="3401568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Coding app: RoboCode — big colorful blocks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تطبيق البرمجة: RoboCode — بلوكات كبيرة وملونة</a:t>
            </a:r>
            <a:endParaRPr lang="en-US" sz="1150" dirty="0"/>
          </a:p>
        </p:txBody>
      </p:sp>
      <p:sp>
        <p:nvSpPr>
          <p:cNvPr id="14" name="Shape 9"/>
          <p:cNvSpPr/>
          <p:nvPr/>
        </p:nvSpPr>
        <p:spPr>
          <a:xfrm>
            <a:off x="777240" y="4224528"/>
            <a:ext cx="489204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/>
        </p:spPr>
      </p:sp>
      <p:sp>
        <p:nvSpPr>
          <p:cNvPr id="15" name="Text 10"/>
          <p:cNvSpPr/>
          <p:nvPr/>
        </p:nvSpPr>
        <p:spPr>
          <a:xfrm>
            <a:off x="960120" y="4279392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Guided, visual, step-by-step manual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دليل مصوّر خطوة بخطوة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777240" y="5102352"/>
            <a:ext cx="489204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/>
        </p:spPr>
      </p:sp>
      <p:sp>
        <p:nvSpPr>
          <p:cNvPr id="17" name="Text 12"/>
          <p:cNvSpPr/>
          <p:nvPr/>
        </p:nvSpPr>
        <p:spPr>
          <a:xfrm>
            <a:off x="960120" y="5157216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Group projects of 2–3 students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مشاريع جماعية 2–3 طلاب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6263640" y="1645920"/>
            <a:ext cx="5349240" cy="4480560"/>
          </a:xfrm>
          <a:prstGeom prst="roundRect">
            <a:avLst>
              <a:gd name="adj" fmla="val 2449"/>
            </a:avLst>
          </a:prstGeom>
          <a:solidFill>
            <a:srgbClr val="CDEDF0"/>
          </a:solidFill>
          <a:ln/>
        </p:spPr>
      </p:sp>
      <p:sp>
        <p:nvSpPr>
          <p:cNvPr id="19" name="Text 14"/>
          <p:cNvSpPr/>
          <p:nvPr/>
        </p:nvSpPr>
        <p:spPr>
          <a:xfrm>
            <a:off x="6492240" y="1828800"/>
            <a:ext cx="4892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🧑‍🔧 Junior Engineers · Ages 9–14  ·  </a:t>
            </a:r>
            <a:pPr algn="l" indent="0" marL="0">
              <a:buNone/>
            </a:pPr>
            <a:r>
              <a:rPr lang="ar-SA" altLang="en-US" sz="14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المهندسون الناشئون · 9–14</a:t>
            </a:r>
            <a:endParaRPr lang="en-US" sz="1700" dirty="0"/>
          </a:p>
        </p:txBody>
      </p:sp>
      <p:sp>
        <p:nvSpPr>
          <p:cNvPr id="20" name="Shape 15"/>
          <p:cNvSpPr/>
          <p:nvPr/>
        </p:nvSpPr>
        <p:spPr>
          <a:xfrm>
            <a:off x="6492240" y="2468880"/>
            <a:ext cx="489204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/>
        </p:spPr>
      </p:sp>
      <p:sp>
        <p:nvSpPr>
          <p:cNvPr id="21" name="Text 16"/>
          <p:cNvSpPr/>
          <p:nvPr/>
        </p:nvSpPr>
        <p:spPr>
          <a:xfrm>
            <a:off x="6675120" y="2523744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Smart-factory kits (QE031 / QE037)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عدد المصنع الذكي (QE031 / QE037)</a:t>
            </a:r>
            <a:endParaRPr lang="en-US" sz="1150" dirty="0"/>
          </a:p>
        </p:txBody>
      </p:sp>
      <p:sp>
        <p:nvSpPr>
          <p:cNvPr id="22" name="Shape 17"/>
          <p:cNvSpPr/>
          <p:nvPr/>
        </p:nvSpPr>
        <p:spPr>
          <a:xfrm>
            <a:off x="6492240" y="3346704"/>
            <a:ext cx="489204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/>
        </p:spPr>
      </p:sp>
      <p:sp>
        <p:nvSpPr>
          <p:cNvPr id="23" name="Text 18"/>
          <p:cNvSpPr/>
          <p:nvPr/>
        </p:nvSpPr>
        <p:spPr>
          <a:xfrm>
            <a:off x="6675120" y="3401568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Coding app: ACECode — Scratch-style projects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تطبيق البرمجة: ACECode — مشاريع بأسلوب سكراتش</a:t>
            </a:r>
            <a:endParaRPr lang="en-US" sz="1150" dirty="0"/>
          </a:p>
        </p:txBody>
      </p:sp>
      <p:sp>
        <p:nvSpPr>
          <p:cNvPr id="24" name="Shape 19"/>
          <p:cNvSpPr/>
          <p:nvPr/>
        </p:nvSpPr>
        <p:spPr>
          <a:xfrm>
            <a:off x="6492240" y="4224528"/>
            <a:ext cx="489204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/>
        </p:spPr>
      </p:sp>
      <p:sp>
        <p:nvSpPr>
          <p:cNvPr id="25" name="Text 20"/>
          <p:cNvSpPr/>
          <p:nvPr/>
        </p:nvSpPr>
        <p:spPr>
          <a:xfrm>
            <a:off x="6675120" y="4279392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depth: loops, conditions, functions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عمق تقني: تكرار، شروط، دوال</a:t>
            </a:r>
            <a:endParaRPr lang="en-US" sz="1150" dirty="0"/>
          </a:p>
        </p:txBody>
      </p:sp>
      <p:sp>
        <p:nvSpPr>
          <p:cNvPr id="26" name="Shape 21"/>
          <p:cNvSpPr/>
          <p:nvPr/>
        </p:nvSpPr>
        <p:spPr>
          <a:xfrm>
            <a:off x="6492240" y="5102352"/>
            <a:ext cx="489204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/>
        </p:spPr>
      </p:sp>
      <p:sp>
        <p:nvSpPr>
          <p:cNvPr id="27" name="Text 22"/>
          <p:cNvSpPr/>
          <p:nvPr/>
        </p:nvSpPr>
        <p:spPr>
          <a:xfrm>
            <a:off x="6675120" y="5157216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UAE industry connections
</a:t>
            </a:r>
            <a:pPr algn="l" indent="0" marL="0">
              <a:lnSpc>
                <a:spcPct val="110000"/>
              </a:lnSpc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روابط مع الصناعة الإماراتية الحقيقية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960120" cy="54864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201168"/>
            <a:ext cx="105156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20040" y="6473952"/>
            <a:ext cx="8686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· Made in UAE — Smart Factory Challenge  ·  صنع في الإمارات — تحدي المصنع الذكي</a:t>
            </a:r>
            <a:endParaRPr lang="en-US" sz="900" dirty="0"/>
          </a:p>
        </p:txBody>
      </p:sp>
      <p:pic>
        <p:nvPicPr>
          <p:cNvPr id="5" name="Image 2" descr="media/image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040" y="6053328"/>
            <a:ext cx="301752" cy="6858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365760" y="86868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8-Day Journey — Where We Reach Each Day</a:t>
            </a:r>
            <a:endParaRPr lang="en-US" sz="2700" dirty="0"/>
          </a:p>
        </p:txBody>
      </p:sp>
      <p:sp>
        <p:nvSpPr>
          <p:cNvPr id="7" name="Text 2"/>
          <p:cNvSpPr/>
          <p:nvPr/>
        </p:nvSpPr>
        <p:spPr>
          <a:xfrm>
            <a:off x="8229600" y="868680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21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رحلة الأيام — أين نصل كل يوم</a:t>
            </a:r>
            <a:endParaRPr lang="ar-SA" sz="21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45920"/>
          <a:ext cx="11064240" cy="914400"/>
        </p:xfrm>
        <a:graphic>
          <a:graphicData uri="http://schemas.openxmlformats.org/drawingml/2006/table">
            <a:tbl>
              <a:tblPr/>
              <a:tblGrid>
                <a:gridCol w="1097280"/>
                <a:gridCol w="4983480"/>
                <a:gridCol w="4983480"/>
              </a:tblGrid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Day · اليوم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F4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Little Makers 5–8 · الصنّاع الصغار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F4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Junior Engineers 9–14 · المهندسون الناشئون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F4C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C4527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Smart Factory Foundations  ·  أساسيات المصنع الذكي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6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Smart Factory Foundations  ·  أساسيات المصنع الذكي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8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C4527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Smart Factory Door  ·  باب المصنع الذكي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Handling Robot Arm  ·  ذراع النقل الروبوتية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C4527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Factory Forklift Robot 🤖  ·  روبوت رافعة المصنع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6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Automated Robot Arm  ·  الذراع المؤتمتة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8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C4527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Line-Following Robot 🤖  ·  روبوت تتبع المسار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Smart Conveyor Belt  ·  خط النقل الذكي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C4527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Handling Robot Arm 🤖  ·  ذراع النقل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6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Quality Inspection System  ·  نظام فحص الجودة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8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C4527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Type &amp; Quality Sorting 🤖  ·  الفرز حسب النوع والجودة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Type &amp; Quality Sorting  ·  الفرز حسب النوع والجودة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C4527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Sorting — Advanced 🤖  ·  الفرز — متقدم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6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Smart Packaging &amp; Supply  ·  التعبئة والتجهيز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8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C4527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Integrated UAE Smart Factory 🏆  ·  المصنع المتكامل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Integrated UAE Smart Factory 🏆  ·  المصنع المتكامل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9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 3"/>
          <p:cNvSpPr/>
          <p:nvPr/>
        </p:nvSpPr>
        <p:spPr>
          <a:xfrm>
            <a:off x="548640" y="5989320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🤖 = the Robot Car Manual sessions (ages 5–8) · جلسات دليل سيارة الروبوت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960120" cy="54864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201168"/>
            <a:ext cx="105156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20040" y="6473952"/>
            <a:ext cx="8686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· Made in UAE — Smart Factory Challenge  ·  صنع في الإمارات — تحدي المصنع الذكي</a:t>
            </a:r>
            <a:endParaRPr lang="en-US" sz="900" dirty="0"/>
          </a:p>
        </p:txBody>
      </p:sp>
      <p:pic>
        <p:nvPicPr>
          <p:cNvPr id="5" name="Image 2" descr="media/image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040" y="6053328"/>
            <a:ext cx="301752" cy="6858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365760" y="86868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Session: 90 Minutes, 7 Phases</a:t>
            </a:r>
            <a:endParaRPr lang="en-US" sz="2700" dirty="0"/>
          </a:p>
        </p:txBody>
      </p:sp>
      <p:sp>
        <p:nvSpPr>
          <p:cNvPr id="7" name="Text 2"/>
          <p:cNvSpPr/>
          <p:nvPr/>
        </p:nvSpPr>
        <p:spPr>
          <a:xfrm>
            <a:off x="8229600" y="868680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21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كل جلسة: 90 دقيقة، 7 مراحل</a:t>
            </a:r>
            <a:endParaRPr lang="ar-SA" sz="2100" dirty="0"/>
          </a:p>
        </p:txBody>
      </p:sp>
      <p:sp>
        <p:nvSpPr>
          <p:cNvPr id="8" name="Shape 3"/>
          <p:cNvSpPr/>
          <p:nvPr/>
        </p:nvSpPr>
        <p:spPr>
          <a:xfrm>
            <a:off x="411480" y="1691640"/>
            <a:ext cx="1627632" cy="2286000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31750">
            <a:solidFill>
              <a:srgbClr val="F4A21F"/>
            </a:solidFill>
            <a:prstDash val="solid"/>
          </a:ln>
        </p:spPr>
      </p:sp>
      <p:sp>
        <p:nvSpPr>
          <p:cNvPr id="9" name="Shape 4"/>
          <p:cNvSpPr/>
          <p:nvPr/>
        </p:nvSpPr>
        <p:spPr>
          <a:xfrm>
            <a:off x="411480" y="1691640"/>
            <a:ext cx="1627632" cy="146304"/>
          </a:xfrm>
          <a:prstGeom prst="roundRect">
            <a:avLst/>
          </a:prstGeom>
          <a:solidFill>
            <a:srgbClr val="F4A21F"/>
          </a:solidFill>
          <a:ln/>
        </p:spPr>
      </p:sp>
      <p:sp>
        <p:nvSpPr>
          <p:cNvPr id="10" name="Text 5"/>
          <p:cNvSpPr/>
          <p:nvPr/>
        </p:nvSpPr>
        <p:spPr>
          <a:xfrm>
            <a:off x="411480" y="1920240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🔍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457200" y="2395728"/>
            <a:ext cx="15361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Inquiry Hook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457200" y="2971800"/>
            <a:ext cx="1536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ctr" indent="0" marL="0"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سؤال الانطلاق</a:t>
            </a:r>
            <a:endParaRPr lang="ar-SA" sz="1050" dirty="0"/>
          </a:p>
        </p:txBody>
      </p:sp>
      <p:sp>
        <p:nvSpPr>
          <p:cNvPr id="13" name="Text 8"/>
          <p:cNvSpPr/>
          <p:nvPr/>
        </p:nvSpPr>
        <p:spPr>
          <a:xfrm>
            <a:off x="411480" y="3474720"/>
            <a:ext cx="1627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A2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5–10’</a:t>
            </a:r>
            <a:endParaRPr lang="en-US" sz="1300" dirty="0"/>
          </a:p>
        </p:txBody>
      </p:sp>
      <p:sp>
        <p:nvSpPr>
          <p:cNvPr id="14" name="Shape 9"/>
          <p:cNvSpPr/>
          <p:nvPr/>
        </p:nvSpPr>
        <p:spPr>
          <a:xfrm>
            <a:off x="2093976" y="1691640"/>
            <a:ext cx="1627632" cy="2286000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31750">
            <a:solidFill>
              <a:srgbClr val="E8C544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2093976" y="1691640"/>
            <a:ext cx="1627632" cy="146304"/>
          </a:xfrm>
          <a:prstGeom prst="roundRect">
            <a:avLst/>
          </a:prstGeom>
          <a:solidFill>
            <a:srgbClr val="E8C544"/>
          </a:solidFill>
          <a:ln/>
        </p:spPr>
      </p:sp>
      <p:sp>
        <p:nvSpPr>
          <p:cNvPr id="16" name="Text 11"/>
          <p:cNvSpPr/>
          <p:nvPr/>
        </p:nvSpPr>
        <p:spPr>
          <a:xfrm>
            <a:off x="2093976" y="1920240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📖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2139696" y="2395728"/>
            <a:ext cx="15361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Theory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2139696" y="2971800"/>
            <a:ext cx="1536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ctr" indent="0" marL="0"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الشرح</a:t>
            </a:r>
            <a:endParaRPr lang="ar-SA" sz="1050" dirty="0"/>
          </a:p>
        </p:txBody>
      </p:sp>
      <p:sp>
        <p:nvSpPr>
          <p:cNvPr id="19" name="Text 14"/>
          <p:cNvSpPr/>
          <p:nvPr/>
        </p:nvSpPr>
        <p:spPr>
          <a:xfrm>
            <a:off x="2093976" y="3474720"/>
            <a:ext cx="1627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C5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10’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3776472" y="1691640"/>
            <a:ext cx="1627632" cy="2286000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31750">
            <a:solidFill>
              <a:srgbClr val="9E6BB5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3776472" y="1691640"/>
            <a:ext cx="1627632" cy="146304"/>
          </a:xfrm>
          <a:prstGeom prst="roundRect">
            <a:avLst/>
          </a:prstGeom>
          <a:solidFill>
            <a:srgbClr val="9E6BB5"/>
          </a:solidFill>
          <a:ln/>
        </p:spPr>
      </p:sp>
      <p:sp>
        <p:nvSpPr>
          <p:cNvPr id="22" name="Text 17"/>
          <p:cNvSpPr/>
          <p:nvPr/>
        </p:nvSpPr>
        <p:spPr>
          <a:xfrm>
            <a:off x="3776472" y="1920240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🧠</a:t>
            </a:r>
            <a:endParaRPr lang="en-US" sz="2200" dirty="0"/>
          </a:p>
        </p:txBody>
      </p:sp>
      <p:sp>
        <p:nvSpPr>
          <p:cNvPr id="23" name="Text 18"/>
          <p:cNvSpPr/>
          <p:nvPr/>
        </p:nvSpPr>
        <p:spPr>
          <a:xfrm>
            <a:off x="3822192" y="2395728"/>
            <a:ext cx="15361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Knowledge Check</a:t>
            </a:r>
            <a:endParaRPr lang="en-US" sz="1150" dirty="0"/>
          </a:p>
        </p:txBody>
      </p:sp>
      <p:sp>
        <p:nvSpPr>
          <p:cNvPr id="24" name="Text 19"/>
          <p:cNvSpPr/>
          <p:nvPr/>
        </p:nvSpPr>
        <p:spPr>
          <a:xfrm>
            <a:off x="3822192" y="2971800"/>
            <a:ext cx="1536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ctr" indent="0" marL="0"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فحص الفهم</a:t>
            </a:r>
            <a:endParaRPr lang="ar-SA" sz="1050" dirty="0"/>
          </a:p>
        </p:txBody>
      </p:sp>
      <p:sp>
        <p:nvSpPr>
          <p:cNvPr id="25" name="Text 20"/>
          <p:cNvSpPr/>
          <p:nvPr/>
        </p:nvSpPr>
        <p:spPr>
          <a:xfrm>
            <a:off x="3776472" y="3474720"/>
            <a:ext cx="1627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9E6B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5’</a:t>
            </a:r>
            <a:endParaRPr lang="en-US" sz="1300" dirty="0"/>
          </a:p>
        </p:txBody>
      </p:sp>
      <p:sp>
        <p:nvSpPr>
          <p:cNvPr id="26" name="Shape 21"/>
          <p:cNvSpPr/>
          <p:nvPr/>
        </p:nvSpPr>
        <p:spPr>
          <a:xfrm>
            <a:off x="5458968" y="1691640"/>
            <a:ext cx="1627632" cy="2286000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31750">
            <a:solidFill>
              <a:srgbClr val="3FA66A"/>
            </a:solidFill>
            <a:prstDash val="solid"/>
          </a:ln>
        </p:spPr>
      </p:sp>
      <p:sp>
        <p:nvSpPr>
          <p:cNvPr id="27" name="Shape 22"/>
          <p:cNvSpPr/>
          <p:nvPr/>
        </p:nvSpPr>
        <p:spPr>
          <a:xfrm>
            <a:off x="5458968" y="1691640"/>
            <a:ext cx="1627632" cy="146304"/>
          </a:xfrm>
          <a:prstGeom prst="roundRect">
            <a:avLst/>
          </a:prstGeom>
          <a:solidFill>
            <a:srgbClr val="3FA66A"/>
          </a:solidFill>
          <a:ln/>
        </p:spPr>
      </p:sp>
      <p:sp>
        <p:nvSpPr>
          <p:cNvPr id="28" name="Text 23"/>
          <p:cNvSpPr/>
          <p:nvPr/>
        </p:nvSpPr>
        <p:spPr>
          <a:xfrm>
            <a:off x="5458968" y="1920240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🔧</a:t>
            </a:r>
            <a:endParaRPr lang="en-US" sz="2200" dirty="0"/>
          </a:p>
        </p:txBody>
      </p:sp>
      <p:sp>
        <p:nvSpPr>
          <p:cNvPr id="29" name="Text 24"/>
          <p:cNvSpPr/>
          <p:nvPr/>
        </p:nvSpPr>
        <p:spPr>
          <a:xfrm>
            <a:off x="5504688" y="2395728"/>
            <a:ext cx="15361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&amp; Assemble</a:t>
            </a:r>
            <a:endParaRPr lang="en-US" sz="1150" dirty="0"/>
          </a:p>
        </p:txBody>
      </p:sp>
      <p:sp>
        <p:nvSpPr>
          <p:cNvPr id="30" name="Text 25"/>
          <p:cNvSpPr/>
          <p:nvPr/>
        </p:nvSpPr>
        <p:spPr>
          <a:xfrm>
            <a:off x="5504688" y="2971800"/>
            <a:ext cx="1536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ctr" indent="0" marL="0"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البناء</a:t>
            </a:r>
            <a:endParaRPr lang="ar-SA" sz="1050" dirty="0"/>
          </a:p>
        </p:txBody>
      </p:sp>
      <p:sp>
        <p:nvSpPr>
          <p:cNvPr id="31" name="Text 26"/>
          <p:cNvSpPr/>
          <p:nvPr/>
        </p:nvSpPr>
        <p:spPr>
          <a:xfrm>
            <a:off x="5458968" y="3474720"/>
            <a:ext cx="1627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FA6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45’</a:t>
            </a:r>
            <a:endParaRPr lang="en-US" sz="1300" dirty="0"/>
          </a:p>
        </p:txBody>
      </p:sp>
      <p:sp>
        <p:nvSpPr>
          <p:cNvPr id="32" name="Shape 27"/>
          <p:cNvSpPr/>
          <p:nvPr/>
        </p:nvSpPr>
        <p:spPr>
          <a:xfrm>
            <a:off x="7141464" y="1691640"/>
            <a:ext cx="1627632" cy="2286000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31750">
            <a:solidFill>
              <a:srgbClr val="7CC08F"/>
            </a:solidFill>
            <a:prstDash val="solid"/>
          </a:ln>
        </p:spPr>
      </p:sp>
      <p:sp>
        <p:nvSpPr>
          <p:cNvPr id="33" name="Shape 28"/>
          <p:cNvSpPr/>
          <p:nvPr/>
        </p:nvSpPr>
        <p:spPr>
          <a:xfrm>
            <a:off x="7141464" y="1691640"/>
            <a:ext cx="1627632" cy="146304"/>
          </a:xfrm>
          <a:prstGeom prst="roundRect">
            <a:avLst/>
          </a:prstGeom>
          <a:solidFill>
            <a:srgbClr val="7CC08F"/>
          </a:solidFill>
          <a:ln/>
        </p:spPr>
      </p:sp>
      <p:sp>
        <p:nvSpPr>
          <p:cNvPr id="34" name="Text 29"/>
          <p:cNvSpPr/>
          <p:nvPr/>
        </p:nvSpPr>
        <p:spPr>
          <a:xfrm>
            <a:off x="7141464" y="1920240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💡</a:t>
            </a:r>
            <a:endParaRPr lang="en-US" sz="2200" dirty="0"/>
          </a:p>
        </p:txBody>
      </p:sp>
      <p:sp>
        <p:nvSpPr>
          <p:cNvPr id="35" name="Text 30"/>
          <p:cNvSpPr/>
          <p:nvPr/>
        </p:nvSpPr>
        <p:spPr>
          <a:xfrm>
            <a:off x="7187184" y="2395728"/>
            <a:ext cx="15361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Prog. Practice</a:t>
            </a:r>
            <a:endParaRPr lang="en-US" sz="1150" dirty="0"/>
          </a:p>
        </p:txBody>
      </p:sp>
      <p:sp>
        <p:nvSpPr>
          <p:cNvPr id="36" name="Text 31"/>
          <p:cNvSpPr/>
          <p:nvPr/>
        </p:nvSpPr>
        <p:spPr>
          <a:xfrm>
            <a:off x="7187184" y="2971800"/>
            <a:ext cx="1536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ctr" indent="0" marL="0"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تجربة البرمجة</a:t>
            </a:r>
            <a:endParaRPr lang="ar-SA" sz="1050" dirty="0"/>
          </a:p>
        </p:txBody>
      </p:sp>
      <p:sp>
        <p:nvSpPr>
          <p:cNvPr id="37" name="Text 32"/>
          <p:cNvSpPr/>
          <p:nvPr/>
        </p:nvSpPr>
        <p:spPr>
          <a:xfrm>
            <a:off x="7141464" y="3474720"/>
            <a:ext cx="1627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7CC0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10’</a:t>
            </a:r>
            <a:endParaRPr lang="en-US" sz="1300" dirty="0"/>
          </a:p>
        </p:txBody>
      </p:sp>
      <p:sp>
        <p:nvSpPr>
          <p:cNvPr id="38" name="Shape 33"/>
          <p:cNvSpPr/>
          <p:nvPr/>
        </p:nvSpPr>
        <p:spPr>
          <a:xfrm>
            <a:off x="8823960" y="1691640"/>
            <a:ext cx="1627632" cy="2286000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31750">
            <a:solidFill>
              <a:srgbClr val="3E7BC0"/>
            </a:solidFill>
            <a:prstDash val="solid"/>
          </a:ln>
        </p:spPr>
      </p:sp>
      <p:sp>
        <p:nvSpPr>
          <p:cNvPr id="39" name="Shape 34"/>
          <p:cNvSpPr/>
          <p:nvPr/>
        </p:nvSpPr>
        <p:spPr>
          <a:xfrm>
            <a:off x="8823960" y="1691640"/>
            <a:ext cx="1627632" cy="146304"/>
          </a:xfrm>
          <a:prstGeom prst="roundRect">
            <a:avLst/>
          </a:prstGeom>
          <a:solidFill>
            <a:srgbClr val="3E7BC0"/>
          </a:solidFill>
          <a:ln/>
        </p:spPr>
      </p:sp>
      <p:sp>
        <p:nvSpPr>
          <p:cNvPr id="40" name="Text 35"/>
          <p:cNvSpPr/>
          <p:nvPr/>
        </p:nvSpPr>
        <p:spPr>
          <a:xfrm>
            <a:off x="8823960" y="1920240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🖥️</a:t>
            </a:r>
            <a:endParaRPr lang="en-US" sz="2200" dirty="0"/>
          </a:p>
        </p:txBody>
      </p:sp>
      <p:sp>
        <p:nvSpPr>
          <p:cNvPr id="41" name="Text 36"/>
          <p:cNvSpPr/>
          <p:nvPr/>
        </p:nvSpPr>
        <p:spPr>
          <a:xfrm>
            <a:off x="8869680" y="2395728"/>
            <a:ext cx="15361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Program</a:t>
            </a:r>
            <a:endParaRPr lang="en-US" sz="1150" dirty="0"/>
          </a:p>
        </p:txBody>
      </p:sp>
      <p:sp>
        <p:nvSpPr>
          <p:cNvPr id="42" name="Text 37"/>
          <p:cNvSpPr/>
          <p:nvPr/>
        </p:nvSpPr>
        <p:spPr>
          <a:xfrm>
            <a:off x="8869680" y="2971800"/>
            <a:ext cx="1536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ctr" indent="0" marL="0"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البرنامج الكامل</a:t>
            </a:r>
            <a:endParaRPr lang="ar-SA" sz="1050" dirty="0"/>
          </a:p>
        </p:txBody>
      </p:sp>
      <p:sp>
        <p:nvSpPr>
          <p:cNvPr id="43" name="Text 38"/>
          <p:cNvSpPr/>
          <p:nvPr/>
        </p:nvSpPr>
        <p:spPr>
          <a:xfrm>
            <a:off x="8823960" y="3474720"/>
            <a:ext cx="1627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E7B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10’</a:t>
            </a:r>
            <a:endParaRPr lang="en-US" sz="1300" dirty="0"/>
          </a:p>
        </p:txBody>
      </p:sp>
      <p:sp>
        <p:nvSpPr>
          <p:cNvPr id="44" name="Shape 39"/>
          <p:cNvSpPr/>
          <p:nvPr/>
        </p:nvSpPr>
        <p:spPr>
          <a:xfrm>
            <a:off x="10506456" y="1691640"/>
            <a:ext cx="1627632" cy="2286000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31750">
            <a:solidFill>
              <a:srgbClr val="D2544A"/>
            </a:solidFill>
            <a:prstDash val="solid"/>
          </a:ln>
        </p:spPr>
      </p:sp>
      <p:sp>
        <p:nvSpPr>
          <p:cNvPr id="45" name="Shape 40"/>
          <p:cNvSpPr/>
          <p:nvPr/>
        </p:nvSpPr>
        <p:spPr>
          <a:xfrm>
            <a:off x="10506456" y="1691640"/>
            <a:ext cx="1627632" cy="146304"/>
          </a:xfrm>
          <a:prstGeom prst="roundRect">
            <a:avLst/>
          </a:prstGeom>
          <a:solidFill>
            <a:srgbClr val="D2544A"/>
          </a:solidFill>
          <a:ln/>
        </p:spPr>
      </p:sp>
      <p:sp>
        <p:nvSpPr>
          <p:cNvPr id="46" name="Text 41"/>
          <p:cNvSpPr/>
          <p:nvPr/>
        </p:nvSpPr>
        <p:spPr>
          <a:xfrm>
            <a:off x="10506456" y="1920240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✅</a:t>
            </a:r>
            <a:endParaRPr lang="en-US" sz="2200" dirty="0"/>
          </a:p>
        </p:txBody>
      </p:sp>
      <p:sp>
        <p:nvSpPr>
          <p:cNvPr id="47" name="Text 42"/>
          <p:cNvSpPr/>
          <p:nvPr/>
        </p:nvSpPr>
        <p:spPr>
          <a:xfrm>
            <a:off x="10552176" y="2395728"/>
            <a:ext cx="15361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 &amp; Adjust</a:t>
            </a:r>
            <a:endParaRPr lang="en-US" sz="1150" dirty="0"/>
          </a:p>
        </p:txBody>
      </p:sp>
      <p:sp>
        <p:nvSpPr>
          <p:cNvPr id="48" name="Text 43"/>
          <p:cNvSpPr/>
          <p:nvPr/>
        </p:nvSpPr>
        <p:spPr>
          <a:xfrm>
            <a:off x="10552176" y="2971800"/>
            <a:ext cx="1536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ctr" indent="0" marL="0">
              <a:buNone/>
            </a:pPr>
            <a:r>
              <a:rPr lang="ar-SA" altLang="en-US" sz="1050" dirty="0">
                <a:solidFill>
                  <a:srgbClr val="189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الاختبار والضبط</a:t>
            </a:r>
            <a:endParaRPr lang="ar-SA" sz="1050" dirty="0"/>
          </a:p>
        </p:txBody>
      </p:sp>
      <p:sp>
        <p:nvSpPr>
          <p:cNvPr id="49" name="Text 44"/>
          <p:cNvSpPr/>
          <p:nvPr/>
        </p:nvSpPr>
        <p:spPr>
          <a:xfrm>
            <a:off x="10506456" y="3474720"/>
            <a:ext cx="1627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54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5–10’</a:t>
            </a:r>
            <a:endParaRPr lang="en-US" sz="1300" dirty="0"/>
          </a:p>
        </p:txBody>
      </p:sp>
      <p:sp>
        <p:nvSpPr>
          <p:cNvPr id="50" name="Shape 45"/>
          <p:cNvSpPr/>
          <p:nvPr/>
        </p:nvSpPr>
        <p:spPr>
          <a:xfrm>
            <a:off x="411480" y="4343400"/>
            <a:ext cx="5669280" cy="1600200"/>
          </a:xfrm>
          <a:prstGeom prst="roundRect">
            <a:avLst>
              <a:gd name="adj" fmla="val 5714"/>
            </a:avLst>
          </a:prstGeom>
          <a:solidFill>
            <a:srgbClr val="E4F3E9"/>
          </a:solidFill>
          <a:ln w="19050">
            <a:solidFill>
              <a:srgbClr val="3FA66A"/>
            </a:solidFill>
            <a:prstDash val="solid"/>
          </a:ln>
        </p:spPr>
      </p:sp>
      <p:sp>
        <p:nvSpPr>
          <p:cNvPr id="51" name="Text 46"/>
          <p:cNvSpPr/>
          <p:nvPr/>
        </p:nvSpPr>
        <p:spPr>
          <a:xfrm>
            <a:off x="640080" y="4480560"/>
            <a:ext cx="521208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2C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TOPIC 1 — BUILD · الموضوع الأول: البناء
</a:t>
            </a:r>
            <a:pPr algn="l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robot is assembled with the step-by-step manual — wiring checked before any code.</a:t>
            </a:r>
            <a:endParaRPr lang="en-US" sz="1400" dirty="0"/>
          </a:p>
          <a:p>
            <a:pPr algn="l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يُبنى الروبوت بدليل الخطوات — وتُفحص التوصيلات قبل أي برمجة.</a:t>
            </a:r>
            <a:endParaRPr lang="en-US" sz="1400" dirty="0"/>
          </a:p>
        </p:txBody>
      </p:sp>
      <p:sp>
        <p:nvSpPr>
          <p:cNvPr id="52" name="Shape 47"/>
          <p:cNvSpPr/>
          <p:nvPr/>
        </p:nvSpPr>
        <p:spPr>
          <a:xfrm>
            <a:off x="6263640" y="4343400"/>
            <a:ext cx="5486400" cy="1600200"/>
          </a:xfrm>
          <a:prstGeom prst="roundRect">
            <a:avLst>
              <a:gd name="adj" fmla="val 5714"/>
            </a:avLst>
          </a:prstGeom>
          <a:solidFill>
            <a:srgbClr val="E3EDF9"/>
          </a:solidFill>
          <a:ln w="19050">
            <a:solidFill>
              <a:srgbClr val="3E7BC0"/>
            </a:solidFill>
            <a:prstDash val="solid"/>
          </a:ln>
        </p:spPr>
      </p:sp>
      <p:sp>
        <p:nvSpPr>
          <p:cNvPr id="53" name="Text 48"/>
          <p:cNvSpPr/>
          <p:nvPr/>
        </p:nvSpPr>
        <p:spPr>
          <a:xfrm>
            <a:off x="6492240" y="4480560"/>
            <a:ext cx="502920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2C5E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TOPIC 2 — CODE · الموضوع الثاني: البرمجة
</a:t>
            </a:r>
            <a:pPr algn="l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Small SAMPLE codes are run and tested first → then students build the FINAL program on top.</a:t>
            </a:r>
            <a:endParaRPr lang="en-US" sz="1400" dirty="0"/>
          </a:p>
          <a:p>
            <a:pPr algn="l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نشغّل أكوادًا تجريبية صغيرة ونختبرها أولًا ← ثم يبني الطلبة البرنامج النهائي فوقها.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960120" cy="54864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201168"/>
            <a:ext cx="105156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20040" y="6473952"/>
            <a:ext cx="8686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· Made in UAE — Smart Factory Challenge  ·  صنع في الإمارات — تحدي المصنع الذكي</a:t>
            </a:r>
            <a:endParaRPr lang="en-US" sz="900" dirty="0"/>
          </a:p>
        </p:txBody>
      </p:sp>
      <p:pic>
        <p:nvPicPr>
          <p:cNvPr id="5" name="Image 2" descr="media/image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040" y="6053328"/>
            <a:ext cx="301752" cy="6858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365760" y="86868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Coding Method: Sample → Test → Final → Adjust</a:t>
            </a:r>
            <a:endParaRPr lang="en-US" sz="2700" dirty="0"/>
          </a:p>
        </p:txBody>
      </p:sp>
      <p:sp>
        <p:nvSpPr>
          <p:cNvPr id="7" name="Text 2"/>
          <p:cNvSpPr/>
          <p:nvPr/>
        </p:nvSpPr>
        <p:spPr>
          <a:xfrm>
            <a:off x="8229600" y="868680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21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طريقتنا في البرمجة: تجربة ← اختبار ← نهائي ← ضبط</a:t>
            </a:r>
            <a:endParaRPr lang="ar-SA" sz="2100" dirty="0"/>
          </a:p>
        </p:txBody>
      </p:sp>
      <p:sp>
        <p:nvSpPr>
          <p:cNvPr id="8" name="Shape 3"/>
          <p:cNvSpPr/>
          <p:nvPr/>
        </p:nvSpPr>
        <p:spPr>
          <a:xfrm>
            <a:off x="457200" y="1828800"/>
            <a:ext cx="2743200" cy="3017520"/>
          </a:xfrm>
          <a:prstGeom prst="roundRect">
            <a:avLst>
              <a:gd name="adj" fmla="val 4000"/>
            </a:avLst>
          </a:prstGeom>
          <a:solidFill>
            <a:srgbClr val="F6E7C9"/>
          </a:solidFill>
          <a:ln/>
        </p:spPr>
      </p:sp>
      <p:sp>
        <p:nvSpPr>
          <p:cNvPr id="9" name="Text 4"/>
          <p:cNvSpPr/>
          <p:nvPr/>
        </p:nvSpPr>
        <p:spPr>
          <a:xfrm>
            <a:off x="594360" y="2011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· SAMPLE</a:t>
            </a:r>
            <a:endParaRPr lang="en-US" sz="1800" dirty="0"/>
          </a:p>
        </p:txBody>
      </p:sp>
      <p:sp>
        <p:nvSpPr>
          <p:cNvPr id="10" name="Text 5"/>
          <p:cNvSpPr/>
          <p:nvPr/>
        </p:nvSpPr>
        <p:spPr>
          <a:xfrm>
            <a:off x="594360" y="2432304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l" indent="0" marL="0">
              <a:buNone/>
            </a:pPr>
            <a:r>
              <a:rPr lang="ar-SA" altLang="en-US" sz="13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كود تجريبي</a:t>
            </a:r>
            <a:endParaRPr lang="ar-SA" sz="1300" dirty="0"/>
          </a:p>
        </p:txBody>
      </p:sp>
      <p:sp>
        <p:nvSpPr>
          <p:cNvPr id="11" name="Text 6"/>
          <p:cNvSpPr/>
          <p:nvPr/>
        </p:nvSpPr>
        <p:spPr>
          <a:xfrm>
            <a:off x="594360" y="292608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a tiny ready code (drive 1s, open claw, read sensor)</a:t>
            </a:r>
            <a:endParaRPr lang="en-US" sz="1100" dirty="0"/>
          </a:p>
        </p:txBody>
      </p:sp>
      <p:sp>
        <p:nvSpPr>
          <p:cNvPr id="12" name="Text 7"/>
          <p:cNvSpPr/>
          <p:nvPr/>
        </p:nvSpPr>
        <p:spPr>
          <a:xfrm>
            <a:off x="594360" y="3886200"/>
            <a:ext cx="246888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lnSpc>
                <a:spcPct val="120000"/>
              </a:lnSpc>
              <a:buNone/>
            </a:pPr>
            <a:r>
              <a:rPr lang="ar-SA" altLang="en-US" sz="10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شغّل كودًا صغيرًا جاهزًا (سِر ثانية، افتح المخلب، اقرأ الحساس)</a:t>
            </a:r>
            <a:endParaRPr lang="ar-SA" sz="1050" dirty="0"/>
          </a:p>
        </p:txBody>
      </p:sp>
      <p:sp>
        <p:nvSpPr>
          <p:cNvPr id="13" name="Shape 8"/>
          <p:cNvSpPr/>
          <p:nvPr/>
        </p:nvSpPr>
        <p:spPr>
          <a:xfrm>
            <a:off x="3310128" y="1828800"/>
            <a:ext cx="2743200" cy="3017520"/>
          </a:xfrm>
          <a:prstGeom prst="roundRect">
            <a:avLst>
              <a:gd name="adj" fmla="val 4000"/>
            </a:avLst>
          </a:prstGeom>
          <a:solidFill>
            <a:srgbClr val="F9DFDD"/>
          </a:solidFill>
          <a:ln/>
        </p:spPr>
      </p:sp>
      <p:sp>
        <p:nvSpPr>
          <p:cNvPr id="14" name="Text 9"/>
          <p:cNvSpPr/>
          <p:nvPr/>
        </p:nvSpPr>
        <p:spPr>
          <a:xfrm>
            <a:off x="3447288" y="2011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· TEST</a:t>
            </a:r>
            <a:endParaRPr lang="en-US" sz="1800" dirty="0"/>
          </a:p>
        </p:txBody>
      </p:sp>
      <p:sp>
        <p:nvSpPr>
          <p:cNvPr id="15" name="Text 10"/>
          <p:cNvSpPr/>
          <p:nvPr/>
        </p:nvSpPr>
        <p:spPr>
          <a:xfrm>
            <a:off x="3447288" y="2432304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l" indent="0" marL="0">
              <a:buNone/>
            </a:pPr>
            <a:r>
              <a:rPr lang="ar-SA" altLang="en-US" sz="13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اختبار</a:t>
            </a:r>
            <a:endParaRPr lang="ar-SA" sz="1300" dirty="0"/>
          </a:p>
        </p:txBody>
      </p:sp>
      <p:sp>
        <p:nvSpPr>
          <p:cNvPr id="16" name="Text 11"/>
          <p:cNvSpPr/>
          <p:nvPr/>
        </p:nvSpPr>
        <p:spPr>
          <a:xfrm>
            <a:off x="3447288" y="292608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Predict → run → compare. Did it do what we expected?</a:t>
            </a:r>
            <a:endParaRPr lang="en-US" sz="1100" dirty="0"/>
          </a:p>
        </p:txBody>
      </p:sp>
      <p:sp>
        <p:nvSpPr>
          <p:cNvPr id="17" name="Text 12"/>
          <p:cNvSpPr/>
          <p:nvPr/>
        </p:nvSpPr>
        <p:spPr>
          <a:xfrm>
            <a:off x="3447288" y="3886200"/>
            <a:ext cx="246888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lnSpc>
                <a:spcPct val="120000"/>
              </a:lnSpc>
              <a:buNone/>
            </a:pPr>
            <a:r>
              <a:rPr lang="ar-SA" altLang="en-US" sz="10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توقّع ← شغّل ← قارن. هل فعل ما توقعناه؟</a:t>
            </a:r>
            <a:endParaRPr lang="ar-SA" sz="1050" dirty="0"/>
          </a:p>
        </p:txBody>
      </p:sp>
      <p:sp>
        <p:nvSpPr>
          <p:cNvPr id="18" name="Shape 13"/>
          <p:cNvSpPr/>
          <p:nvPr/>
        </p:nvSpPr>
        <p:spPr>
          <a:xfrm>
            <a:off x="6163056" y="1828800"/>
            <a:ext cx="2743200" cy="3017520"/>
          </a:xfrm>
          <a:prstGeom prst="roundRect">
            <a:avLst>
              <a:gd name="adj" fmla="val 4000"/>
            </a:avLst>
          </a:prstGeom>
          <a:solidFill>
            <a:srgbClr val="CDEDF0"/>
          </a:solidFill>
          <a:ln/>
        </p:spPr>
      </p:sp>
      <p:sp>
        <p:nvSpPr>
          <p:cNvPr id="19" name="Text 14"/>
          <p:cNvSpPr/>
          <p:nvPr/>
        </p:nvSpPr>
        <p:spPr>
          <a:xfrm>
            <a:off x="6300216" y="2011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· FINAL</a:t>
            </a:r>
            <a:endParaRPr lang="en-US" sz="1800" dirty="0"/>
          </a:p>
        </p:txBody>
      </p:sp>
      <p:sp>
        <p:nvSpPr>
          <p:cNvPr id="20" name="Text 15"/>
          <p:cNvSpPr/>
          <p:nvPr/>
        </p:nvSpPr>
        <p:spPr>
          <a:xfrm>
            <a:off x="6300216" y="2432304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l" indent="0" marL="0">
              <a:buNone/>
            </a:pPr>
            <a:r>
              <a:rPr lang="ar-SA" altLang="en-US" sz="13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الكود النهائي</a:t>
            </a:r>
            <a:endParaRPr lang="ar-SA" sz="1300" dirty="0"/>
          </a:p>
        </p:txBody>
      </p:sp>
      <p:sp>
        <p:nvSpPr>
          <p:cNvPr id="21" name="Text 16"/>
          <p:cNvSpPr/>
          <p:nvPr/>
        </p:nvSpPr>
        <p:spPr>
          <a:xfrm>
            <a:off x="6300216" y="292608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Snap the tested pieces together into the mission program</a:t>
            </a:r>
            <a:endParaRPr lang="en-US" sz="1100" dirty="0"/>
          </a:p>
        </p:txBody>
      </p:sp>
      <p:sp>
        <p:nvSpPr>
          <p:cNvPr id="22" name="Text 17"/>
          <p:cNvSpPr/>
          <p:nvPr/>
        </p:nvSpPr>
        <p:spPr>
          <a:xfrm>
            <a:off x="6300216" y="3886200"/>
            <a:ext cx="246888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lnSpc>
                <a:spcPct val="120000"/>
              </a:lnSpc>
              <a:buNone/>
            </a:pPr>
            <a:r>
              <a:rPr lang="ar-SA" altLang="en-US" sz="10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اجمع القطع المجرّبة في برنامج المهمة</a:t>
            </a:r>
            <a:endParaRPr lang="ar-SA" sz="1050" dirty="0"/>
          </a:p>
        </p:txBody>
      </p:sp>
      <p:sp>
        <p:nvSpPr>
          <p:cNvPr id="23" name="Shape 18"/>
          <p:cNvSpPr/>
          <p:nvPr/>
        </p:nvSpPr>
        <p:spPr>
          <a:xfrm>
            <a:off x="9015984" y="1828800"/>
            <a:ext cx="2743200" cy="3017520"/>
          </a:xfrm>
          <a:prstGeom prst="roundRect">
            <a:avLst>
              <a:gd name="adj" fmla="val 4000"/>
            </a:avLst>
          </a:prstGeom>
          <a:solidFill>
            <a:srgbClr val="E4D5F0"/>
          </a:solidFill>
          <a:ln/>
        </p:spPr>
      </p:sp>
      <p:sp>
        <p:nvSpPr>
          <p:cNvPr id="24" name="Text 19"/>
          <p:cNvSpPr/>
          <p:nvPr/>
        </p:nvSpPr>
        <p:spPr>
          <a:xfrm>
            <a:off x="9153144" y="2011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· ADJUST</a:t>
            </a:r>
            <a:endParaRPr lang="en-US" sz="1800" dirty="0"/>
          </a:p>
        </p:txBody>
      </p:sp>
      <p:sp>
        <p:nvSpPr>
          <p:cNvPr id="25" name="Text 20"/>
          <p:cNvSpPr/>
          <p:nvPr/>
        </p:nvSpPr>
        <p:spPr>
          <a:xfrm>
            <a:off x="9153144" y="2432304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l" indent="0" marL="0">
              <a:buNone/>
            </a:pPr>
            <a:r>
              <a:rPr lang="ar-SA" altLang="en-US" sz="13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الضبط</a:t>
            </a:r>
            <a:endParaRPr lang="ar-SA" sz="1300" dirty="0"/>
          </a:p>
        </p:txBody>
      </p:sp>
      <p:sp>
        <p:nvSpPr>
          <p:cNvPr id="26" name="Text 21"/>
          <p:cNvSpPr/>
          <p:nvPr/>
        </p:nvSpPr>
        <p:spPr>
          <a:xfrm>
            <a:off x="9153144" y="292608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Tune speeds &amp; times until it works 3 times in a row</a:t>
            </a:r>
            <a:endParaRPr lang="en-US" sz="1100" dirty="0"/>
          </a:p>
        </p:txBody>
      </p:sp>
      <p:sp>
        <p:nvSpPr>
          <p:cNvPr id="27" name="Text 22"/>
          <p:cNvSpPr/>
          <p:nvPr/>
        </p:nvSpPr>
        <p:spPr>
          <a:xfrm>
            <a:off x="9153144" y="3886200"/>
            <a:ext cx="246888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lnSpc>
                <a:spcPct val="120000"/>
              </a:lnSpc>
              <a:buNone/>
            </a:pPr>
            <a:r>
              <a:rPr lang="ar-SA" altLang="en-US" sz="10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اضبط السرعات والأزمنة حتى ينجح 3 مرات متتالية</a:t>
            </a:r>
            <a:endParaRPr lang="ar-SA" sz="1050" dirty="0"/>
          </a:p>
        </p:txBody>
      </p:sp>
      <p:sp>
        <p:nvSpPr>
          <p:cNvPr id="28" name="Shape 23"/>
          <p:cNvSpPr/>
          <p:nvPr/>
        </p:nvSpPr>
        <p:spPr>
          <a:xfrm>
            <a:off x="457200" y="5212080"/>
            <a:ext cx="11274552" cy="868680"/>
          </a:xfrm>
          <a:prstGeom prst="roundRect">
            <a:avLst>
              <a:gd name="adj" fmla="val 10526"/>
            </a:avLst>
          </a:prstGeom>
          <a:solidFill>
            <a:srgbClr val="F4F9FA"/>
          </a:solidFill>
          <a:ln w="12700">
            <a:solidFill>
              <a:srgbClr val="DCE9EC"/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685800" y="5212080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it works: </a:t>
            </a:r>
            <a:pPr algn="l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student ever faces a blank screen; and when the big program fails, they already know which piece is innocent. (Recognized approach: Use–Modify–Create / PRIMM.)  ·  </a:t>
            </a:r>
            <a:pPr algn="l" indent="0" marL="0">
              <a:lnSpc>
                <a:spcPct val="115000"/>
              </a:lnSpc>
              <a:buNone/>
            </a:pPr>
            <a:r>
              <a:rPr lang="ar-SA" altLang="en-US" sz="11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لا يواجه الطالب شاشة فارغة أبدًا؛ وعند تعطل البرنامج الكبير يعرف أي قطعة سليمة.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s/dubai_public_libr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960120" cy="548640"/>
          </a:xfrm>
          <a:prstGeom prst="rect">
            <a:avLst/>
          </a:prstGeom>
        </p:spPr>
      </p:pic>
      <p:pic>
        <p:nvPicPr>
          <p:cNvPr id="3" name="Image 1" descr="logos/dpl-0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201168"/>
            <a:ext cx="105156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20040" y="6473952"/>
            <a:ext cx="8686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8A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 2 · Made in UAE — Smart Factory Challenge  ·  صنع في الإمارات — تحدي المصنع الذكي</a:t>
            </a:r>
            <a:endParaRPr lang="en-US" sz="900" dirty="0"/>
          </a:p>
        </p:txBody>
      </p:sp>
      <p:pic>
        <p:nvPicPr>
          <p:cNvPr id="5" name="Image 2" descr="media/image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040" y="6053328"/>
            <a:ext cx="301752" cy="685800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365760" y="841248"/>
            <a:ext cx="1371600" cy="566928"/>
          </a:xfrm>
          <a:prstGeom prst="roundRect">
            <a:avLst>
              <a:gd name="adj" fmla="val 16129"/>
            </a:avLst>
          </a:prstGeom>
          <a:solidFill>
            <a:srgbClr val="C4527E"/>
          </a:solidFill>
          <a:ln/>
        </p:spPr>
      </p:sp>
      <p:sp>
        <p:nvSpPr>
          <p:cNvPr id="7" name="Text 2"/>
          <p:cNvSpPr/>
          <p:nvPr/>
        </p:nvSpPr>
        <p:spPr>
          <a:xfrm>
            <a:off x="365760" y="841248"/>
            <a:ext cx="1371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1 · اليوم 1</a:t>
            </a:r>
            <a:endParaRPr lang="en-US" sz="1300" dirty="0"/>
          </a:p>
        </p:txBody>
      </p:sp>
      <p:sp>
        <p:nvSpPr>
          <p:cNvPr id="8" name="Text 3"/>
          <p:cNvSpPr/>
          <p:nvPr/>
        </p:nvSpPr>
        <p:spPr>
          <a:xfrm>
            <a:off x="1874520" y="841248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 Factory Foundations  /  Smart Factory Foundations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8778240" y="841248"/>
            <a:ext cx="3063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rtl="1" algn="r" indent="0" marL="0">
              <a:buNone/>
            </a:pPr>
            <a:r>
              <a:rPr lang="ar-SA" altLang="en-US" sz="1300" b="1" dirty="0">
                <a:solidFill>
                  <a:srgbClr val="C45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أساسيات المصنع الذكي / أساسيات المصنع الذكي</a:t>
            </a:r>
            <a:endParaRPr lang="ar-SA" sz="1300" dirty="0"/>
          </a:p>
        </p:txBody>
      </p:sp>
      <p:sp>
        <p:nvSpPr>
          <p:cNvPr id="10" name="Shape 5"/>
          <p:cNvSpPr/>
          <p:nvPr/>
        </p:nvSpPr>
        <p:spPr>
          <a:xfrm>
            <a:off x="411480" y="1554480"/>
            <a:ext cx="5486400" cy="4160520"/>
          </a:xfrm>
          <a:prstGeom prst="roundRect">
            <a:avLst>
              <a:gd name="adj" fmla="val 2637"/>
            </a:avLst>
          </a:prstGeom>
          <a:solidFill>
            <a:srgbClr val="F6E7C9"/>
          </a:solidFill>
          <a:ln/>
        </p:spPr>
      </p:sp>
      <p:sp>
        <p:nvSpPr>
          <p:cNvPr id="11" name="Text 6"/>
          <p:cNvSpPr/>
          <p:nvPr/>
        </p:nvSpPr>
        <p:spPr>
          <a:xfrm>
            <a:off x="594360" y="166420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Little Makers 5–8 · الصنّاع الصغار</a:t>
            </a:r>
            <a:endParaRPr lang="en-US" sz="1300" dirty="0"/>
          </a:p>
        </p:txBody>
      </p:sp>
      <p:pic>
        <p:nvPicPr>
          <p:cNvPr id="12" name="Image 3" descr="assets_c/prod_day1_0.jp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594360" y="2084832"/>
            <a:ext cx="2148840" cy="16002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880360" y="2011680"/>
            <a:ext cx="2834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2C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🔧 BUILD · البناء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the factory base layout — zones, stations, roads
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بناء مخطط المصنع — المناطق والمحطات والطرق</a:t>
            </a:r>
            <a:endParaRPr lang="en-US" sz="1050" dirty="0"/>
          </a:p>
        </p:txBody>
      </p:sp>
      <p:sp>
        <p:nvSpPr>
          <p:cNvPr id="14" name="Shape 8"/>
          <p:cNvSpPr/>
          <p:nvPr/>
        </p:nvSpPr>
        <p:spPr>
          <a:xfrm>
            <a:off x="594360" y="3886200"/>
            <a:ext cx="5120640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</p:spPr>
      </p:sp>
      <p:sp>
        <p:nvSpPr>
          <p:cNvPr id="15" name="Text 9"/>
          <p:cNvSpPr/>
          <p:nvPr/>
        </p:nvSpPr>
        <p:spPr>
          <a:xfrm>
            <a:off x="777240" y="4023360"/>
            <a:ext cx="475488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2C5E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💻 CODE · البرمجة — samples first · التجارب أولًا
</a:t>
            </a:r>
            <a:pPr algn="l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Button → LED/buzzer: first input → output code
</a:t>
            </a:r>
            <a:pPr algn="l" indent="0" marL="0">
              <a:lnSpc>
                <a:spcPct val="115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زر ← ضوء/جرس: أول كود مدخلات ومخرجات</a:t>
            </a:r>
            <a:endParaRPr lang="en-US" sz="1050" dirty="0"/>
          </a:p>
        </p:txBody>
      </p:sp>
      <p:sp>
        <p:nvSpPr>
          <p:cNvPr id="16" name="Shape 10"/>
          <p:cNvSpPr/>
          <p:nvPr/>
        </p:nvSpPr>
        <p:spPr>
          <a:xfrm>
            <a:off x="6309360" y="1554480"/>
            <a:ext cx="5486400" cy="4160520"/>
          </a:xfrm>
          <a:prstGeom prst="roundRect">
            <a:avLst>
              <a:gd name="adj" fmla="val 2637"/>
            </a:avLst>
          </a:prstGeom>
          <a:solidFill>
            <a:srgbClr val="CDEDF0"/>
          </a:solidFill>
          <a:ln/>
        </p:spPr>
      </p:sp>
      <p:sp>
        <p:nvSpPr>
          <p:cNvPr id="17" name="Text 11"/>
          <p:cNvSpPr/>
          <p:nvPr/>
        </p:nvSpPr>
        <p:spPr>
          <a:xfrm>
            <a:off x="6492240" y="166420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Junior Engineers 9–14 · المهندسون الناشئون</a:t>
            </a:r>
            <a:endParaRPr lang="en-US" sz="1300" dirty="0"/>
          </a:p>
        </p:txBody>
      </p:sp>
      <p:pic>
        <p:nvPicPr>
          <p:cNvPr id="18" name="Image 4" descr="assets_c/prod_day1_1.jp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6492240" y="2084832"/>
            <a:ext cx="2148840" cy="160020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8778240" y="2011680"/>
            <a:ext cx="2834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2C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🔧 BUILD · البناء
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Assemble factory board + test circuits (sensor + actuator)
</a:t>
            </a:r>
            <a:pPr algn="l" indent="0" marL="0">
              <a:lnSpc>
                <a:spcPct val="112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تجهيز لوحة المصنع + دوائر اختبار</a:t>
            </a:r>
            <a:endParaRPr lang="en-US" sz="1050" dirty="0"/>
          </a:p>
        </p:txBody>
      </p:sp>
      <p:sp>
        <p:nvSpPr>
          <p:cNvPr id="20" name="Shape 13"/>
          <p:cNvSpPr/>
          <p:nvPr/>
        </p:nvSpPr>
        <p:spPr>
          <a:xfrm>
            <a:off x="6492240" y="3886200"/>
            <a:ext cx="5120640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</p:spPr>
      </p:sp>
      <p:sp>
        <p:nvSpPr>
          <p:cNvPr id="21" name="Text 14"/>
          <p:cNvSpPr/>
          <p:nvPr/>
        </p:nvSpPr>
        <p:spPr>
          <a:xfrm>
            <a:off x="6675120" y="4023360"/>
            <a:ext cx="475488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2C5E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💻 CODE · البرمجة — samples first · التجارب أولًا
</a:t>
            </a:r>
            <a:pPr algn="l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 sensor → screen; two mini automation prototypes
</a:t>
            </a:r>
            <a:pPr algn="l" indent="0" marL="0">
              <a:lnSpc>
                <a:spcPct val="115000"/>
              </a:lnSpc>
              <a:buNone/>
            </a:pPr>
            <a:r>
              <a:rPr lang="ar-SA" altLang="en-US" sz="950" dirty="0">
                <a:solidFill>
                  <a:srgbClr val="173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قراءة الحساس ← الشاشة؛ نموذجا أتمتة صغيران</a:t>
            </a:r>
            <a:endParaRPr lang="en-US" sz="1050" dirty="0"/>
          </a:p>
        </p:txBody>
      </p:sp>
      <p:sp>
        <p:nvSpPr>
          <p:cNvPr id="22" name="Shape 15"/>
          <p:cNvSpPr/>
          <p:nvPr/>
        </p:nvSpPr>
        <p:spPr>
          <a:xfrm>
            <a:off x="411480" y="5870448"/>
            <a:ext cx="11384280" cy="457200"/>
          </a:xfrm>
          <a:prstGeom prst="roundRect">
            <a:avLst>
              <a:gd name="adj" fmla="val 16000"/>
            </a:avLst>
          </a:prstGeom>
          <a:solidFill>
            <a:srgbClr val="FFF7E8"/>
          </a:solidFill>
          <a:ln w="12700">
            <a:solidFill>
              <a:srgbClr val="DDB169"/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594360" y="5870448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234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 End of day · نهاية اليوم:  Students explain: inputs control outputs · المدخلات تتحكم بالمخرجات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2026-07-27T14:17:24Z</dcterms:created>
  <dcterms:modified xsi:type="dcterms:W3CDTF">2026-07-27T14:17:24Z</dcterms:modified>
</cp:coreProperties>
</file>